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handoutMasterIdLst>
    <p:handoutMasterId r:id="rId71"/>
  </p:handoutMasterIdLst>
  <p:sldIdLst>
    <p:sldId id="467" r:id="rId2"/>
    <p:sldId id="466" r:id="rId3"/>
    <p:sldId id="398" r:id="rId4"/>
    <p:sldId id="399" r:id="rId5"/>
    <p:sldId id="400" r:id="rId6"/>
    <p:sldId id="401" r:id="rId7"/>
    <p:sldId id="402" r:id="rId8"/>
    <p:sldId id="404" r:id="rId9"/>
    <p:sldId id="405" r:id="rId10"/>
    <p:sldId id="406" r:id="rId11"/>
    <p:sldId id="407" r:id="rId12"/>
    <p:sldId id="408" r:id="rId13"/>
    <p:sldId id="409" r:id="rId14"/>
    <p:sldId id="410" r:id="rId15"/>
    <p:sldId id="413" r:id="rId16"/>
    <p:sldId id="414" r:id="rId17"/>
    <p:sldId id="415" r:id="rId18"/>
    <p:sldId id="411" r:id="rId19"/>
    <p:sldId id="412" r:id="rId20"/>
    <p:sldId id="416" r:id="rId21"/>
    <p:sldId id="417" r:id="rId22"/>
    <p:sldId id="418" r:id="rId23"/>
    <p:sldId id="419" r:id="rId24"/>
    <p:sldId id="420" r:id="rId25"/>
    <p:sldId id="421" r:id="rId26"/>
    <p:sldId id="422" r:id="rId27"/>
    <p:sldId id="423" r:id="rId28"/>
    <p:sldId id="424" r:id="rId29"/>
    <p:sldId id="425" r:id="rId30"/>
    <p:sldId id="426" r:id="rId31"/>
    <p:sldId id="427" r:id="rId32"/>
    <p:sldId id="428" r:id="rId33"/>
    <p:sldId id="429" r:id="rId34"/>
    <p:sldId id="430" r:id="rId35"/>
    <p:sldId id="431" r:id="rId36"/>
    <p:sldId id="432" r:id="rId37"/>
    <p:sldId id="433" r:id="rId38"/>
    <p:sldId id="434" r:id="rId39"/>
    <p:sldId id="435" r:id="rId40"/>
    <p:sldId id="436" r:id="rId41"/>
    <p:sldId id="437" r:id="rId42"/>
    <p:sldId id="438" r:id="rId43"/>
    <p:sldId id="439" r:id="rId44"/>
    <p:sldId id="440" r:id="rId45"/>
    <p:sldId id="441" r:id="rId46"/>
    <p:sldId id="442" r:id="rId47"/>
    <p:sldId id="443" r:id="rId48"/>
    <p:sldId id="444" r:id="rId49"/>
    <p:sldId id="445" r:id="rId50"/>
    <p:sldId id="446" r:id="rId51"/>
    <p:sldId id="447" r:id="rId52"/>
    <p:sldId id="448" r:id="rId53"/>
    <p:sldId id="449" r:id="rId54"/>
    <p:sldId id="450" r:id="rId55"/>
    <p:sldId id="451" r:id="rId56"/>
    <p:sldId id="452" r:id="rId57"/>
    <p:sldId id="453" r:id="rId58"/>
    <p:sldId id="454" r:id="rId59"/>
    <p:sldId id="455" r:id="rId60"/>
    <p:sldId id="456" r:id="rId61"/>
    <p:sldId id="457" r:id="rId62"/>
    <p:sldId id="458" r:id="rId63"/>
    <p:sldId id="459" r:id="rId64"/>
    <p:sldId id="460" r:id="rId65"/>
    <p:sldId id="461" r:id="rId66"/>
    <p:sldId id="464" r:id="rId67"/>
    <p:sldId id="465" r:id="rId68"/>
    <p:sldId id="462" r:id="rId69"/>
    <p:sldId id="463" r:id="rId70"/>
  </p:sldIdLst>
  <p:sldSz cx="12192000" cy="6858000"/>
  <p:notesSz cx="6858000" cy="90805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66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516" y="7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661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1554"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151555" name="Rectangle 3"/>
          <p:cNvSpPr>
            <a:spLocks noGrp="1" noChangeArrowheads="1"/>
          </p:cNvSpPr>
          <p:nvPr>
            <p:ph type="dt" sz="quarter" idx="1"/>
          </p:nvPr>
        </p:nvSpPr>
        <p:spPr bwMode="auto">
          <a:xfrm>
            <a:off x="3884613"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151556" name="Rectangle 4"/>
          <p:cNvSpPr>
            <a:spLocks noGrp="1" noChangeArrowheads="1"/>
          </p:cNvSpPr>
          <p:nvPr>
            <p:ph type="ftr" sz="quarter" idx="2"/>
          </p:nvPr>
        </p:nvSpPr>
        <p:spPr bwMode="auto">
          <a:xfrm>
            <a:off x="0" y="8624888"/>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151557" name="Rectangle 5"/>
          <p:cNvSpPr>
            <a:spLocks noGrp="1" noChangeArrowheads="1"/>
          </p:cNvSpPr>
          <p:nvPr>
            <p:ph type="sldNum" sz="quarter" idx="3"/>
          </p:nvPr>
        </p:nvSpPr>
        <p:spPr bwMode="auto">
          <a:xfrm>
            <a:off x="3884613" y="8624888"/>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fld id="{FB6711AB-E9B8-4EA7-928F-5688C13AB795}" type="slidenum">
              <a:rPr lang="en-US" altLang="en-US"/>
              <a:pPr/>
              <a:t>‹#›</a:t>
            </a:fld>
            <a:endParaRPr lang="en-US" altLang="en-US"/>
          </a:p>
        </p:txBody>
      </p:sp>
    </p:spTree>
    <p:extLst>
      <p:ext uri="{BB962C8B-B14F-4D97-AF65-F5344CB8AC3E}">
        <p14:creationId xmlns:p14="http://schemas.microsoft.com/office/powerpoint/2010/main" val="293905710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5067300" y="1789114"/>
            <a:ext cx="7120467" cy="5056187"/>
            <a:chOff x="2394" y="1127"/>
            <a:chExt cx="3364" cy="3185"/>
          </a:xfrm>
        </p:grpSpPr>
        <p:sp>
          <p:nvSpPr>
            <p:cNvPr id="5" name="Rectangle 3"/>
            <p:cNvSpPr>
              <a:spLocks noChangeArrowheads="1"/>
            </p:cNvSpPr>
            <p:nvPr/>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dirty="0"/>
            </a:p>
          </p:txBody>
        </p:sp>
        <p:sp>
          <p:nvSpPr>
            <p:cNvPr id="6" name="Oval 4"/>
            <p:cNvSpPr>
              <a:spLocks noChangeArrowheads="1"/>
            </p:cNvSpPr>
            <p:nvPr/>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en-US" dirty="0"/>
            </a:p>
          </p:txBody>
        </p:sp>
        <p:sp>
          <p:nvSpPr>
            <p:cNvPr id="7" name="Rectangle 5"/>
            <p:cNvSpPr>
              <a:spLocks noChangeArrowheads="1"/>
            </p:cNvSpPr>
            <p:nvPr/>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dirty="0"/>
            </a:p>
          </p:txBody>
        </p:sp>
        <p:sp>
          <p:nvSpPr>
            <p:cNvPr id="8" name="Freeform 6"/>
            <p:cNvSpPr>
              <a:spLocks noEditPoints="1"/>
            </p:cNvSpPr>
            <p:nvPr/>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9" name="Rectangle 7"/>
            <p:cNvSpPr>
              <a:spLocks noChangeArrowheads="1"/>
            </p:cNvSpPr>
            <p:nvPr/>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dirty="0"/>
            </a:p>
          </p:txBody>
        </p:sp>
        <p:sp>
          <p:nvSpPr>
            <p:cNvPr id="10" name="Rectangle 8"/>
            <p:cNvSpPr>
              <a:spLocks noChangeArrowheads="1"/>
            </p:cNvSpPr>
            <p:nvPr/>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dirty="0"/>
            </a:p>
          </p:txBody>
        </p:sp>
        <p:sp>
          <p:nvSpPr>
            <p:cNvPr id="11" name="Rectangle 9"/>
            <p:cNvSpPr>
              <a:spLocks noChangeArrowheads="1"/>
            </p:cNvSpPr>
            <p:nvPr/>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dirty="0"/>
            </a:p>
          </p:txBody>
        </p:sp>
        <p:sp>
          <p:nvSpPr>
            <p:cNvPr id="12" name="Rectangle 10"/>
            <p:cNvSpPr>
              <a:spLocks noChangeArrowheads="1"/>
            </p:cNvSpPr>
            <p:nvPr/>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dirty="0"/>
            </a:p>
          </p:txBody>
        </p:sp>
        <p:sp>
          <p:nvSpPr>
            <p:cNvPr id="13" name="Rectangle 11"/>
            <p:cNvSpPr>
              <a:spLocks noChangeArrowheads="1"/>
            </p:cNvSpPr>
            <p:nvPr/>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dirty="0"/>
            </a:p>
          </p:txBody>
        </p:sp>
        <p:sp>
          <p:nvSpPr>
            <p:cNvPr id="14" name="Freeform 12"/>
            <p:cNvSpPr>
              <a:spLocks/>
            </p:cNvSpPr>
            <p:nvPr/>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15" name="Freeform 13"/>
            <p:cNvSpPr>
              <a:spLocks/>
            </p:cNvSpPr>
            <p:nvPr/>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16" name="Freeform 14"/>
            <p:cNvSpPr>
              <a:spLocks/>
            </p:cNvSpPr>
            <p:nvPr/>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lstStyle/>
            <a:p>
              <a:pPr>
                <a:defRPr/>
              </a:pPr>
              <a:endParaRPr lang="en-US" dirty="0"/>
            </a:p>
          </p:txBody>
        </p:sp>
        <p:sp>
          <p:nvSpPr>
            <p:cNvPr id="17" name="Freeform 15"/>
            <p:cNvSpPr>
              <a:spLocks/>
            </p:cNvSpPr>
            <p:nvPr/>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en-US" dirty="0"/>
            </a:p>
          </p:txBody>
        </p:sp>
        <p:sp>
          <p:nvSpPr>
            <p:cNvPr id="18" name="Freeform 16"/>
            <p:cNvSpPr>
              <a:spLocks/>
            </p:cNvSpPr>
            <p:nvPr/>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19" name="Freeform 17"/>
            <p:cNvSpPr>
              <a:spLocks noEditPoints="1"/>
            </p:cNvSpPr>
            <p:nvPr/>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20" name="Freeform 18"/>
            <p:cNvSpPr>
              <a:spLocks noEditPoints="1"/>
            </p:cNvSpPr>
            <p:nvPr/>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21" name="Freeform 19"/>
            <p:cNvSpPr>
              <a:spLocks/>
            </p:cNvSpPr>
            <p:nvPr/>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22" name="Freeform 20"/>
            <p:cNvSpPr>
              <a:spLocks noEditPoints="1"/>
            </p:cNvSpPr>
            <p:nvPr/>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23" name="Freeform 21"/>
            <p:cNvSpPr>
              <a:spLocks noEditPoints="1"/>
            </p:cNvSpPr>
            <p:nvPr/>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24" name="Freeform 22"/>
            <p:cNvSpPr>
              <a:spLocks noEditPoints="1"/>
            </p:cNvSpPr>
            <p:nvPr/>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25" name="Freeform 23"/>
            <p:cNvSpPr>
              <a:spLocks/>
            </p:cNvSpPr>
            <p:nvPr/>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en-US" dirty="0"/>
            </a:p>
          </p:txBody>
        </p:sp>
        <p:sp>
          <p:nvSpPr>
            <p:cNvPr id="26" name="Freeform 24"/>
            <p:cNvSpPr>
              <a:spLocks noEditPoints="1"/>
            </p:cNvSpPr>
            <p:nvPr/>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27" name="Freeform 25"/>
            <p:cNvSpPr>
              <a:spLocks noEditPoints="1"/>
            </p:cNvSpPr>
            <p:nvPr/>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28" name="Freeform 26"/>
            <p:cNvSpPr>
              <a:spLocks noEditPoints="1"/>
            </p:cNvSpPr>
            <p:nvPr/>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29" name="Oval 27"/>
            <p:cNvSpPr>
              <a:spLocks noChangeArrowheads="1"/>
            </p:cNvSpPr>
            <p:nvPr/>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lstStyle/>
            <a:p>
              <a:pPr>
                <a:defRPr/>
              </a:pPr>
              <a:endParaRPr lang="en-US" dirty="0"/>
            </a:p>
          </p:txBody>
        </p:sp>
        <p:sp>
          <p:nvSpPr>
            <p:cNvPr id="30" name="Oval 28"/>
            <p:cNvSpPr>
              <a:spLocks noChangeArrowheads="1"/>
            </p:cNvSpPr>
            <p:nvPr/>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en-US" dirty="0"/>
            </a:p>
          </p:txBody>
        </p:sp>
        <p:sp>
          <p:nvSpPr>
            <p:cNvPr id="31" name="Oval 29"/>
            <p:cNvSpPr>
              <a:spLocks noChangeArrowheads="1"/>
            </p:cNvSpPr>
            <p:nvPr/>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lstStyle/>
            <a:p>
              <a:pPr>
                <a:defRPr/>
              </a:pPr>
              <a:endParaRPr lang="en-US" dirty="0"/>
            </a:p>
          </p:txBody>
        </p:sp>
        <p:sp>
          <p:nvSpPr>
            <p:cNvPr id="32" name="Freeform 30"/>
            <p:cNvSpPr>
              <a:spLocks noEditPoints="1"/>
            </p:cNvSpPr>
            <p:nvPr/>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33" name="Freeform 31"/>
            <p:cNvSpPr>
              <a:spLocks noEditPoints="1"/>
            </p:cNvSpPr>
            <p:nvPr/>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34" name="Rectangle 32"/>
            <p:cNvSpPr>
              <a:spLocks noChangeArrowheads="1"/>
            </p:cNvSpPr>
            <p:nvPr/>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lstStyle/>
            <a:p>
              <a:pPr>
                <a:defRPr/>
              </a:pPr>
              <a:endParaRPr lang="en-US" dirty="0"/>
            </a:p>
          </p:txBody>
        </p:sp>
        <p:sp>
          <p:nvSpPr>
            <p:cNvPr id="35" name="Rectangle 33"/>
            <p:cNvSpPr>
              <a:spLocks noChangeArrowheads="1"/>
            </p:cNvSpPr>
            <p:nvPr/>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dirty="0"/>
            </a:p>
          </p:txBody>
        </p:sp>
        <p:sp>
          <p:nvSpPr>
            <p:cNvPr id="36" name="AutoShape 34"/>
            <p:cNvSpPr>
              <a:spLocks noChangeArrowheads="1"/>
            </p:cNvSpPr>
            <p:nvPr/>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en-US" dirty="0"/>
            </a:p>
          </p:txBody>
        </p:sp>
        <p:sp>
          <p:nvSpPr>
            <p:cNvPr id="37" name="Freeform 35"/>
            <p:cNvSpPr>
              <a:spLocks/>
            </p:cNvSpPr>
            <p:nvPr/>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US" dirty="0"/>
            </a:p>
          </p:txBody>
        </p:sp>
        <p:sp>
          <p:nvSpPr>
            <p:cNvPr id="38" name="Freeform 36"/>
            <p:cNvSpPr>
              <a:spLocks/>
            </p:cNvSpPr>
            <p:nvPr/>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en-US" dirty="0"/>
            </a:p>
          </p:txBody>
        </p:sp>
      </p:grpSp>
      <p:sp>
        <p:nvSpPr>
          <p:cNvPr id="105511" name="Rectangle 39"/>
          <p:cNvSpPr>
            <a:spLocks noGrp="1" noChangeArrowheads="1"/>
          </p:cNvSpPr>
          <p:nvPr>
            <p:ph type="subTitle" idx="1"/>
          </p:nvPr>
        </p:nvSpPr>
        <p:spPr>
          <a:xfrm>
            <a:off x="1828800" y="3886200"/>
            <a:ext cx="8534400" cy="1752600"/>
          </a:xfrm>
        </p:spPr>
        <p:txBody>
          <a:bodyPr/>
          <a:lstStyle>
            <a:lvl1pPr marL="0" indent="0" algn="ctr">
              <a:buFont typeface="Wingdings" pitchFamily="2" charset="2"/>
              <a:buNone/>
              <a:defRPr/>
            </a:lvl1pPr>
          </a:lstStyle>
          <a:p>
            <a:r>
              <a:rPr lang="en-US"/>
              <a:t>Click to edit Master subtitle style</a:t>
            </a:r>
          </a:p>
        </p:txBody>
      </p:sp>
      <p:sp>
        <p:nvSpPr>
          <p:cNvPr id="105512" name="Rectangle 40"/>
          <p:cNvSpPr>
            <a:spLocks noGrp="1" noChangeArrowheads="1"/>
          </p:cNvSpPr>
          <p:nvPr>
            <p:ph type="ctrTitle"/>
          </p:nvPr>
        </p:nvSpPr>
        <p:spPr>
          <a:xfrm>
            <a:off x="914400" y="1768476"/>
            <a:ext cx="10363200" cy="1736725"/>
          </a:xfrm>
        </p:spPr>
        <p:txBody>
          <a:bodyPr anchor="b" anchorCtr="1"/>
          <a:lstStyle>
            <a:lvl1pPr>
              <a:defRPr sz="5400"/>
            </a:lvl1pPr>
          </a:lstStyle>
          <a:p>
            <a:r>
              <a:rPr lang="en-US"/>
              <a:t>Click to edit Master title style</a:t>
            </a:r>
          </a:p>
        </p:txBody>
      </p:sp>
      <p:sp>
        <p:nvSpPr>
          <p:cNvPr id="39" name="Rectangle 37"/>
          <p:cNvSpPr>
            <a:spLocks noGrp="1" noChangeArrowheads="1"/>
          </p:cNvSpPr>
          <p:nvPr>
            <p:ph type="dt" sz="half" idx="10"/>
          </p:nvPr>
        </p:nvSpPr>
        <p:spPr/>
        <p:txBody>
          <a:bodyPr/>
          <a:lstStyle>
            <a:lvl1pPr>
              <a:defRPr/>
            </a:lvl1pPr>
          </a:lstStyle>
          <a:p>
            <a:pPr>
              <a:defRPr/>
            </a:pPr>
            <a:endParaRPr lang="en-US"/>
          </a:p>
        </p:txBody>
      </p:sp>
      <p:sp>
        <p:nvSpPr>
          <p:cNvPr id="40" name="Rectangle 38"/>
          <p:cNvSpPr>
            <a:spLocks noGrp="1" noChangeArrowheads="1"/>
          </p:cNvSpPr>
          <p:nvPr>
            <p:ph type="ftr" sz="quarter" idx="11"/>
          </p:nvPr>
        </p:nvSpPr>
        <p:spPr/>
        <p:txBody>
          <a:bodyPr/>
          <a:lstStyle>
            <a:lvl1pPr>
              <a:defRPr/>
            </a:lvl1pPr>
          </a:lstStyle>
          <a:p>
            <a:pPr>
              <a:defRPr/>
            </a:pPr>
            <a:endParaRPr lang="en-US"/>
          </a:p>
        </p:txBody>
      </p:sp>
      <p:sp>
        <p:nvSpPr>
          <p:cNvPr id="41" name="Rectangle 41"/>
          <p:cNvSpPr>
            <a:spLocks noGrp="1" noChangeArrowheads="1"/>
          </p:cNvSpPr>
          <p:nvPr>
            <p:ph type="sldNum" sz="quarter" idx="12"/>
          </p:nvPr>
        </p:nvSpPr>
        <p:spPr/>
        <p:txBody>
          <a:bodyPr/>
          <a:lstStyle>
            <a:lvl1pPr>
              <a:defRPr/>
            </a:lvl1pPr>
          </a:lstStyle>
          <a:p>
            <a:fld id="{911A8AD2-D547-41E9-9C49-5ECDDC0BAF9E}" type="slidenum">
              <a:rPr lang="en-US" altLang="en-US"/>
              <a:pPr/>
              <a:t>‹#›</a:t>
            </a:fld>
            <a:endParaRPr lang="en-US" altLang="en-US"/>
          </a:p>
        </p:txBody>
      </p:sp>
    </p:spTree>
    <p:extLst>
      <p:ext uri="{BB962C8B-B14F-4D97-AF65-F5344CB8AC3E}">
        <p14:creationId xmlns:p14="http://schemas.microsoft.com/office/powerpoint/2010/main" val="4014632355"/>
      </p:ext>
    </p:extLst>
  </p:cSld>
  <p:clrMapOvr>
    <a:masterClrMapping/>
  </p:clrMapOvr>
  <p:transition spd="slow">
    <p:newsflash/>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9"/>
          <p:cNvSpPr>
            <a:spLocks noGrp="1" noChangeArrowheads="1"/>
          </p:cNvSpPr>
          <p:nvPr>
            <p:ph type="dt" sz="half" idx="10"/>
          </p:nvPr>
        </p:nvSpPr>
        <p:spPr/>
        <p:txBody>
          <a:bodyPr/>
          <a:lstStyle>
            <a:lvl1pPr>
              <a:defRPr/>
            </a:lvl1pPr>
          </a:lstStyle>
          <a:p>
            <a:pPr>
              <a:defRPr/>
            </a:pPr>
            <a:endParaRPr lang="en-US"/>
          </a:p>
        </p:txBody>
      </p:sp>
      <p:sp>
        <p:nvSpPr>
          <p:cNvPr id="5" name="Rectangle 40"/>
          <p:cNvSpPr>
            <a:spLocks noGrp="1" noChangeArrowheads="1"/>
          </p:cNvSpPr>
          <p:nvPr>
            <p:ph type="ftr" sz="quarter" idx="11"/>
          </p:nvPr>
        </p:nvSpPr>
        <p:spPr/>
        <p:txBody>
          <a:bodyPr/>
          <a:lstStyle>
            <a:lvl1pPr>
              <a:defRPr/>
            </a:lvl1pPr>
          </a:lstStyle>
          <a:p>
            <a:pPr>
              <a:defRPr/>
            </a:pPr>
            <a:endParaRPr lang="en-US"/>
          </a:p>
        </p:txBody>
      </p:sp>
      <p:sp>
        <p:nvSpPr>
          <p:cNvPr id="6" name="Rectangle 41"/>
          <p:cNvSpPr>
            <a:spLocks noGrp="1" noChangeArrowheads="1"/>
          </p:cNvSpPr>
          <p:nvPr>
            <p:ph type="sldNum" sz="quarter" idx="12"/>
          </p:nvPr>
        </p:nvSpPr>
        <p:spPr/>
        <p:txBody>
          <a:bodyPr/>
          <a:lstStyle>
            <a:lvl1pPr>
              <a:defRPr/>
            </a:lvl1pPr>
          </a:lstStyle>
          <a:p>
            <a:fld id="{2DBF52C5-A0C5-4D4E-9AD3-62440C962615}" type="slidenum">
              <a:rPr lang="en-US" altLang="en-US"/>
              <a:pPr/>
              <a:t>‹#›</a:t>
            </a:fld>
            <a:endParaRPr lang="en-US" altLang="en-US"/>
          </a:p>
        </p:txBody>
      </p:sp>
    </p:spTree>
    <p:extLst>
      <p:ext uri="{BB962C8B-B14F-4D97-AF65-F5344CB8AC3E}">
        <p14:creationId xmlns:p14="http://schemas.microsoft.com/office/powerpoint/2010/main" val="488563789"/>
      </p:ext>
    </p:extLst>
  </p:cSld>
  <p:clrMapOvr>
    <a:masterClrMapping/>
  </p:clrMapOvr>
  <p:transition spd="slow">
    <p:newsflash/>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9"/>
          <p:cNvSpPr>
            <a:spLocks noGrp="1" noChangeArrowheads="1"/>
          </p:cNvSpPr>
          <p:nvPr>
            <p:ph type="dt" sz="half" idx="10"/>
          </p:nvPr>
        </p:nvSpPr>
        <p:spPr/>
        <p:txBody>
          <a:bodyPr/>
          <a:lstStyle>
            <a:lvl1pPr>
              <a:defRPr/>
            </a:lvl1pPr>
          </a:lstStyle>
          <a:p>
            <a:pPr>
              <a:defRPr/>
            </a:pPr>
            <a:endParaRPr lang="en-US"/>
          </a:p>
        </p:txBody>
      </p:sp>
      <p:sp>
        <p:nvSpPr>
          <p:cNvPr id="5" name="Rectangle 40"/>
          <p:cNvSpPr>
            <a:spLocks noGrp="1" noChangeArrowheads="1"/>
          </p:cNvSpPr>
          <p:nvPr>
            <p:ph type="ftr" sz="quarter" idx="11"/>
          </p:nvPr>
        </p:nvSpPr>
        <p:spPr/>
        <p:txBody>
          <a:bodyPr/>
          <a:lstStyle>
            <a:lvl1pPr>
              <a:defRPr/>
            </a:lvl1pPr>
          </a:lstStyle>
          <a:p>
            <a:pPr>
              <a:defRPr/>
            </a:pPr>
            <a:endParaRPr lang="en-US"/>
          </a:p>
        </p:txBody>
      </p:sp>
      <p:sp>
        <p:nvSpPr>
          <p:cNvPr id="6" name="Rectangle 41"/>
          <p:cNvSpPr>
            <a:spLocks noGrp="1" noChangeArrowheads="1"/>
          </p:cNvSpPr>
          <p:nvPr>
            <p:ph type="sldNum" sz="quarter" idx="12"/>
          </p:nvPr>
        </p:nvSpPr>
        <p:spPr/>
        <p:txBody>
          <a:bodyPr/>
          <a:lstStyle>
            <a:lvl1pPr>
              <a:defRPr/>
            </a:lvl1pPr>
          </a:lstStyle>
          <a:p>
            <a:fld id="{27241665-EB76-4914-B682-394665074C74}" type="slidenum">
              <a:rPr lang="en-US" altLang="en-US"/>
              <a:pPr/>
              <a:t>‹#›</a:t>
            </a:fld>
            <a:endParaRPr lang="en-US" altLang="en-US"/>
          </a:p>
        </p:txBody>
      </p:sp>
    </p:spTree>
    <p:extLst>
      <p:ext uri="{BB962C8B-B14F-4D97-AF65-F5344CB8AC3E}">
        <p14:creationId xmlns:p14="http://schemas.microsoft.com/office/powerpoint/2010/main" val="2293924569"/>
      </p:ext>
    </p:extLst>
  </p:cSld>
  <p:clrMapOvr>
    <a:masterClrMapping/>
  </p:clrMapOvr>
  <p:transition spd="slow">
    <p:newsflash/>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9"/>
          <p:cNvSpPr>
            <a:spLocks noGrp="1" noChangeArrowheads="1"/>
          </p:cNvSpPr>
          <p:nvPr>
            <p:ph type="dt" sz="half" idx="10"/>
          </p:nvPr>
        </p:nvSpPr>
        <p:spPr/>
        <p:txBody>
          <a:bodyPr/>
          <a:lstStyle>
            <a:lvl1pPr>
              <a:defRPr/>
            </a:lvl1pPr>
          </a:lstStyle>
          <a:p>
            <a:pPr>
              <a:defRPr/>
            </a:pPr>
            <a:endParaRPr lang="en-US"/>
          </a:p>
        </p:txBody>
      </p:sp>
      <p:sp>
        <p:nvSpPr>
          <p:cNvPr id="6" name="Rectangle 40"/>
          <p:cNvSpPr>
            <a:spLocks noGrp="1" noChangeArrowheads="1"/>
          </p:cNvSpPr>
          <p:nvPr>
            <p:ph type="ftr" sz="quarter" idx="11"/>
          </p:nvPr>
        </p:nvSpPr>
        <p:spPr/>
        <p:txBody>
          <a:bodyPr/>
          <a:lstStyle>
            <a:lvl1pPr>
              <a:defRPr/>
            </a:lvl1pPr>
          </a:lstStyle>
          <a:p>
            <a:pPr>
              <a:defRPr/>
            </a:pPr>
            <a:endParaRPr lang="en-US"/>
          </a:p>
        </p:txBody>
      </p:sp>
      <p:sp>
        <p:nvSpPr>
          <p:cNvPr id="7" name="Rectangle 41"/>
          <p:cNvSpPr>
            <a:spLocks noGrp="1" noChangeArrowheads="1"/>
          </p:cNvSpPr>
          <p:nvPr>
            <p:ph type="sldNum" sz="quarter" idx="12"/>
          </p:nvPr>
        </p:nvSpPr>
        <p:spPr/>
        <p:txBody>
          <a:bodyPr/>
          <a:lstStyle>
            <a:lvl1pPr>
              <a:defRPr/>
            </a:lvl1pPr>
          </a:lstStyle>
          <a:p>
            <a:fld id="{C200EB49-A4AC-42B7-AB50-C63E741A4621}" type="slidenum">
              <a:rPr lang="en-US" altLang="en-US"/>
              <a:pPr/>
              <a:t>‹#›</a:t>
            </a:fld>
            <a:endParaRPr lang="en-US" altLang="en-US"/>
          </a:p>
        </p:txBody>
      </p:sp>
    </p:spTree>
    <p:extLst>
      <p:ext uri="{BB962C8B-B14F-4D97-AF65-F5344CB8AC3E}">
        <p14:creationId xmlns:p14="http://schemas.microsoft.com/office/powerpoint/2010/main" val="439338765"/>
      </p:ext>
    </p:extLst>
  </p:cSld>
  <p:clrMapOvr>
    <a:masterClrMapping/>
  </p:clrMapOvr>
  <p:transition spd="slow">
    <p:newsflash/>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9"/>
          <p:cNvSpPr>
            <a:spLocks noGrp="1" noChangeArrowheads="1"/>
          </p:cNvSpPr>
          <p:nvPr>
            <p:ph type="dt" sz="half" idx="10"/>
          </p:nvPr>
        </p:nvSpPr>
        <p:spPr/>
        <p:txBody>
          <a:bodyPr/>
          <a:lstStyle>
            <a:lvl1pPr>
              <a:defRPr/>
            </a:lvl1pPr>
          </a:lstStyle>
          <a:p>
            <a:pPr>
              <a:defRPr/>
            </a:pPr>
            <a:endParaRPr lang="en-US"/>
          </a:p>
        </p:txBody>
      </p:sp>
      <p:sp>
        <p:nvSpPr>
          <p:cNvPr id="8" name="Rectangle 40"/>
          <p:cNvSpPr>
            <a:spLocks noGrp="1" noChangeArrowheads="1"/>
          </p:cNvSpPr>
          <p:nvPr>
            <p:ph type="ftr" sz="quarter" idx="11"/>
          </p:nvPr>
        </p:nvSpPr>
        <p:spPr/>
        <p:txBody>
          <a:bodyPr/>
          <a:lstStyle>
            <a:lvl1pPr>
              <a:defRPr/>
            </a:lvl1pPr>
          </a:lstStyle>
          <a:p>
            <a:pPr>
              <a:defRPr/>
            </a:pPr>
            <a:endParaRPr lang="en-US"/>
          </a:p>
        </p:txBody>
      </p:sp>
      <p:sp>
        <p:nvSpPr>
          <p:cNvPr id="9" name="Rectangle 41"/>
          <p:cNvSpPr>
            <a:spLocks noGrp="1" noChangeArrowheads="1"/>
          </p:cNvSpPr>
          <p:nvPr>
            <p:ph type="sldNum" sz="quarter" idx="12"/>
          </p:nvPr>
        </p:nvSpPr>
        <p:spPr/>
        <p:txBody>
          <a:bodyPr/>
          <a:lstStyle>
            <a:lvl1pPr>
              <a:defRPr/>
            </a:lvl1pPr>
          </a:lstStyle>
          <a:p>
            <a:fld id="{040078BA-5749-49E2-8398-1A8AE66E65EB}" type="slidenum">
              <a:rPr lang="en-US" altLang="en-US"/>
              <a:pPr/>
              <a:t>‹#›</a:t>
            </a:fld>
            <a:endParaRPr lang="en-US" altLang="en-US"/>
          </a:p>
        </p:txBody>
      </p:sp>
    </p:spTree>
    <p:extLst>
      <p:ext uri="{BB962C8B-B14F-4D97-AF65-F5344CB8AC3E}">
        <p14:creationId xmlns:p14="http://schemas.microsoft.com/office/powerpoint/2010/main" val="552388540"/>
      </p:ext>
    </p:extLst>
  </p:cSld>
  <p:clrMapOvr>
    <a:masterClrMapping/>
  </p:clrMapOvr>
  <p:transition spd="slow">
    <p:newsflash/>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9"/>
          <p:cNvSpPr>
            <a:spLocks noGrp="1" noChangeArrowheads="1"/>
          </p:cNvSpPr>
          <p:nvPr>
            <p:ph type="dt" sz="half" idx="10"/>
          </p:nvPr>
        </p:nvSpPr>
        <p:spPr/>
        <p:txBody>
          <a:bodyPr/>
          <a:lstStyle>
            <a:lvl1pPr>
              <a:defRPr/>
            </a:lvl1pPr>
          </a:lstStyle>
          <a:p>
            <a:pPr>
              <a:defRPr/>
            </a:pPr>
            <a:endParaRPr lang="en-US"/>
          </a:p>
        </p:txBody>
      </p:sp>
      <p:sp>
        <p:nvSpPr>
          <p:cNvPr id="4" name="Rectangle 40"/>
          <p:cNvSpPr>
            <a:spLocks noGrp="1" noChangeArrowheads="1"/>
          </p:cNvSpPr>
          <p:nvPr>
            <p:ph type="ftr" sz="quarter" idx="11"/>
          </p:nvPr>
        </p:nvSpPr>
        <p:spPr/>
        <p:txBody>
          <a:bodyPr/>
          <a:lstStyle>
            <a:lvl1pPr>
              <a:defRPr/>
            </a:lvl1pPr>
          </a:lstStyle>
          <a:p>
            <a:pPr>
              <a:defRPr/>
            </a:pPr>
            <a:endParaRPr lang="en-US"/>
          </a:p>
        </p:txBody>
      </p:sp>
      <p:sp>
        <p:nvSpPr>
          <p:cNvPr id="5" name="Rectangle 41"/>
          <p:cNvSpPr>
            <a:spLocks noGrp="1" noChangeArrowheads="1"/>
          </p:cNvSpPr>
          <p:nvPr>
            <p:ph type="sldNum" sz="quarter" idx="12"/>
          </p:nvPr>
        </p:nvSpPr>
        <p:spPr/>
        <p:txBody>
          <a:bodyPr/>
          <a:lstStyle>
            <a:lvl1pPr>
              <a:defRPr/>
            </a:lvl1pPr>
          </a:lstStyle>
          <a:p>
            <a:fld id="{009269A3-8AE4-42DA-BFE6-A853C42FAF67}" type="slidenum">
              <a:rPr lang="en-US" altLang="en-US"/>
              <a:pPr/>
              <a:t>‹#›</a:t>
            </a:fld>
            <a:endParaRPr lang="en-US" altLang="en-US"/>
          </a:p>
        </p:txBody>
      </p:sp>
    </p:spTree>
    <p:extLst>
      <p:ext uri="{BB962C8B-B14F-4D97-AF65-F5344CB8AC3E}">
        <p14:creationId xmlns:p14="http://schemas.microsoft.com/office/powerpoint/2010/main" val="886614423"/>
      </p:ext>
    </p:extLst>
  </p:cSld>
  <p:clrMapOvr>
    <a:masterClrMapping/>
  </p:clrMapOvr>
  <p:transition spd="slow">
    <p:newsflash/>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9"/>
          <p:cNvSpPr>
            <a:spLocks noGrp="1" noChangeArrowheads="1"/>
          </p:cNvSpPr>
          <p:nvPr>
            <p:ph type="dt" sz="half" idx="10"/>
          </p:nvPr>
        </p:nvSpPr>
        <p:spPr/>
        <p:txBody>
          <a:bodyPr/>
          <a:lstStyle>
            <a:lvl1pPr>
              <a:defRPr/>
            </a:lvl1pPr>
          </a:lstStyle>
          <a:p>
            <a:pPr>
              <a:defRPr/>
            </a:pPr>
            <a:endParaRPr lang="en-US"/>
          </a:p>
        </p:txBody>
      </p:sp>
      <p:sp>
        <p:nvSpPr>
          <p:cNvPr id="3" name="Rectangle 40"/>
          <p:cNvSpPr>
            <a:spLocks noGrp="1" noChangeArrowheads="1"/>
          </p:cNvSpPr>
          <p:nvPr>
            <p:ph type="ftr" sz="quarter" idx="11"/>
          </p:nvPr>
        </p:nvSpPr>
        <p:spPr/>
        <p:txBody>
          <a:bodyPr/>
          <a:lstStyle>
            <a:lvl1pPr>
              <a:defRPr/>
            </a:lvl1pPr>
          </a:lstStyle>
          <a:p>
            <a:pPr>
              <a:defRPr/>
            </a:pPr>
            <a:endParaRPr lang="en-US"/>
          </a:p>
        </p:txBody>
      </p:sp>
      <p:sp>
        <p:nvSpPr>
          <p:cNvPr id="4" name="Rectangle 41"/>
          <p:cNvSpPr>
            <a:spLocks noGrp="1" noChangeArrowheads="1"/>
          </p:cNvSpPr>
          <p:nvPr>
            <p:ph type="sldNum" sz="quarter" idx="12"/>
          </p:nvPr>
        </p:nvSpPr>
        <p:spPr/>
        <p:txBody>
          <a:bodyPr/>
          <a:lstStyle>
            <a:lvl1pPr>
              <a:defRPr/>
            </a:lvl1pPr>
          </a:lstStyle>
          <a:p>
            <a:fld id="{13AACF6D-70EB-4302-B1D3-EF86A3F64C31}" type="slidenum">
              <a:rPr lang="en-US" altLang="en-US"/>
              <a:pPr/>
              <a:t>‹#›</a:t>
            </a:fld>
            <a:endParaRPr lang="en-US" altLang="en-US"/>
          </a:p>
        </p:txBody>
      </p:sp>
    </p:spTree>
    <p:extLst>
      <p:ext uri="{BB962C8B-B14F-4D97-AF65-F5344CB8AC3E}">
        <p14:creationId xmlns:p14="http://schemas.microsoft.com/office/powerpoint/2010/main" val="2316271779"/>
      </p:ext>
    </p:extLst>
  </p:cSld>
  <p:clrMapOvr>
    <a:masterClrMapping/>
  </p:clrMapOvr>
  <p:transition spd="slow">
    <p:newsflash/>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9"/>
          <p:cNvSpPr>
            <a:spLocks noGrp="1" noChangeArrowheads="1"/>
          </p:cNvSpPr>
          <p:nvPr>
            <p:ph type="dt" sz="half" idx="10"/>
          </p:nvPr>
        </p:nvSpPr>
        <p:spPr/>
        <p:txBody>
          <a:bodyPr/>
          <a:lstStyle>
            <a:lvl1pPr>
              <a:defRPr/>
            </a:lvl1pPr>
          </a:lstStyle>
          <a:p>
            <a:pPr>
              <a:defRPr/>
            </a:pPr>
            <a:endParaRPr lang="en-US"/>
          </a:p>
        </p:txBody>
      </p:sp>
      <p:sp>
        <p:nvSpPr>
          <p:cNvPr id="6" name="Rectangle 40"/>
          <p:cNvSpPr>
            <a:spLocks noGrp="1" noChangeArrowheads="1"/>
          </p:cNvSpPr>
          <p:nvPr>
            <p:ph type="ftr" sz="quarter" idx="11"/>
          </p:nvPr>
        </p:nvSpPr>
        <p:spPr/>
        <p:txBody>
          <a:bodyPr/>
          <a:lstStyle>
            <a:lvl1pPr>
              <a:defRPr/>
            </a:lvl1pPr>
          </a:lstStyle>
          <a:p>
            <a:pPr>
              <a:defRPr/>
            </a:pPr>
            <a:endParaRPr lang="en-US"/>
          </a:p>
        </p:txBody>
      </p:sp>
      <p:sp>
        <p:nvSpPr>
          <p:cNvPr id="7" name="Rectangle 41"/>
          <p:cNvSpPr>
            <a:spLocks noGrp="1" noChangeArrowheads="1"/>
          </p:cNvSpPr>
          <p:nvPr>
            <p:ph type="sldNum" sz="quarter" idx="12"/>
          </p:nvPr>
        </p:nvSpPr>
        <p:spPr/>
        <p:txBody>
          <a:bodyPr/>
          <a:lstStyle>
            <a:lvl1pPr>
              <a:defRPr/>
            </a:lvl1pPr>
          </a:lstStyle>
          <a:p>
            <a:fld id="{32B94154-008F-4E7A-B43A-453FAEF6660E}" type="slidenum">
              <a:rPr lang="en-US" altLang="en-US"/>
              <a:pPr/>
              <a:t>‹#›</a:t>
            </a:fld>
            <a:endParaRPr lang="en-US" altLang="en-US"/>
          </a:p>
        </p:txBody>
      </p:sp>
    </p:spTree>
    <p:extLst>
      <p:ext uri="{BB962C8B-B14F-4D97-AF65-F5344CB8AC3E}">
        <p14:creationId xmlns:p14="http://schemas.microsoft.com/office/powerpoint/2010/main" val="2362223480"/>
      </p:ext>
    </p:extLst>
  </p:cSld>
  <p:clrMapOvr>
    <a:masterClrMapping/>
  </p:clrMapOvr>
  <p:transition spd="slow">
    <p:newsflash/>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9"/>
          <p:cNvSpPr>
            <a:spLocks noGrp="1" noChangeArrowheads="1"/>
          </p:cNvSpPr>
          <p:nvPr>
            <p:ph type="dt" sz="half" idx="10"/>
          </p:nvPr>
        </p:nvSpPr>
        <p:spPr/>
        <p:txBody>
          <a:bodyPr/>
          <a:lstStyle>
            <a:lvl1pPr>
              <a:defRPr/>
            </a:lvl1pPr>
          </a:lstStyle>
          <a:p>
            <a:pPr>
              <a:defRPr/>
            </a:pPr>
            <a:endParaRPr lang="en-US"/>
          </a:p>
        </p:txBody>
      </p:sp>
      <p:sp>
        <p:nvSpPr>
          <p:cNvPr id="6" name="Rectangle 40"/>
          <p:cNvSpPr>
            <a:spLocks noGrp="1" noChangeArrowheads="1"/>
          </p:cNvSpPr>
          <p:nvPr>
            <p:ph type="ftr" sz="quarter" idx="11"/>
          </p:nvPr>
        </p:nvSpPr>
        <p:spPr/>
        <p:txBody>
          <a:bodyPr/>
          <a:lstStyle>
            <a:lvl1pPr>
              <a:defRPr/>
            </a:lvl1pPr>
          </a:lstStyle>
          <a:p>
            <a:pPr>
              <a:defRPr/>
            </a:pPr>
            <a:endParaRPr lang="en-US"/>
          </a:p>
        </p:txBody>
      </p:sp>
      <p:sp>
        <p:nvSpPr>
          <p:cNvPr id="7" name="Rectangle 41"/>
          <p:cNvSpPr>
            <a:spLocks noGrp="1" noChangeArrowheads="1"/>
          </p:cNvSpPr>
          <p:nvPr>
            <p:ph type="sldNum" sz="quarter" idx="12"/>
          </p:nvPr>
        </p:nvSpPr>
        <p:spPr/>
        <p:txBody>
          <a:bodyPr/>
          <a:lstStyle>
            <a:lvl1pPr>
              <a:defRPr/>
            </a:lvl1pPr>
          </a:lstStyle>
          <a:p>
            <a:fld id="{84AAACFE-2B9F-4E6A-AF87-D7315F40152B}" type="slidenum">
              <a:rPr lang="en-US" altLang="en-US"/>
              <a:pPr/>
              <a:t>‹#›</a:t>
            </a:fld>
            <a:endParaRPr lang="en-US" altLang="en-US"/>
          </a:p>
        </p:txBody>
      </p:sp>
    </p:spTree>
    <p:extLst>
      <p:ext uri="{BB962C8B-B14F-4D97-AF65-F5344CB8AC3E}">
        <p14:creationId xmlns:p14="http://schemas.microsoft.com/office/powerpoint/2010/main" val="514060417"/>
      </p:ext>
    </p:extLst>
  </p:cSld>
  <p:clrMapOvr>
    <a:masterClrMapping/>
  </p:clrMapOvr>
  <p:transition spd="slow">
    <p:newsflash/>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9"/>
          <p:cNvSpPr>
            <a:spLocks noGrp="1" noChangeArrowheads="1"/>
          </p:cNvSpPr>
          <p:nvPr>
            <p:ph type="dt" sz="half" idx="10"/>
          </p:nvPr>
        </p:nvSpPr>
        <p:spPr/>
        <p:txBody>
          <a:bodyPr/>
          <a:lstStyle>
            <a:lvl1pPr>
              <a:defRPr/>
            </a:lvl1pPr>
          </a:lstStyle>
          <a:p>
            <a:pPr>
              <a:defRPr/>
            </a:pPr>
            <a:endParaRPr lang="en-US"/>
          </a:p>
        </p:txBody>
      </p:sp>
      <p:sp>
        <p:nvSpPr>
          <p:cNvPr id="5" name="Rectangle 40"/>
          <p:cNvSpPr>
            <a:spLocks noGrp="1" noChangeArrowheads="1"/>
          </p:cNvSpPr>
          <p:nvPr>
            <p:ph type="ftr" sz="quarter" idx="11"/>
          </p:nvPr>
        </p:nvSpPr>
        <p:spPr/>
        <p:txBody>
          <a:bodyPr/>
          <a:lstStyle>
            <a:lvl1pPr>
              <a:defRPr/>
            </a:lvl1pPr>
          </a:lstStyle>
          <a:p>
            <a:pPr>
              <a:defRPr/>
            </a:pPr>
            <a:endParaRPr lang="en-US"/>
          </a:p>
        </p:txBody>
      </p:sp>
      <p:sp>
        <p:nvSpPr>
          <p:cNvPr id="6" name="Rectangle 41"/>
          <p:cNvSpPr>
            <a:spLocks noGrp="1" noChangeArrowheads="1"/>
          </p:cNvSpPr>
          <p:nvPr>
            <p:ph type="sldNum" sz="quarter" idx="12"/>
          </p:nvPr>
        </p:nvSpPr>
        <p:spPr/>
        <p:txBody>
          <a:bodyPr/>
          <a:lstStyle>
            <a:lvl1pPr>
              <a:defRPr/>
            </a:lvl1pPr>
          </a:lstStyle>
          <a:p>
            <a:fld id="{6E2FEA77-5229-48A0-9459-C37CE6AEC4EE}" type="slidenum">
              <a:rPr lang="en-US" altLang="en-US"/>
              <a:pPr/>
              <a:t>‹#›</a:t>
            </a:fld>
            <a:endParaRPr lang="en-US" altLang="en-US"/>
          </a:p>
        </p:txBody>
      </p:sp>
    </p:spTree>
    <p:extLst>
      <p:ext uri="{BB962C8B-B14F-4D97-AF65-F5344CB8AC3E}">
        <p14:creationId xmlns:p14="http://schemas.microsoft.com/office/powerpoint/2010/main" val="1062558714"/>
      </p:ext>
    </p:extLst>
  </p:cSld>
  <p:clrMapOvr>
    <a:masterClrMapping/>
  </p:clrMapOvr>
  <p:transition spd="slow">
    <p:newsflash/>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7813"/>
            <a:ext cx="27432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7813"/>
            <a:ext cx="80264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9"/>
          <p:cNvSpPr>
            <a:spLocks noGrp="1" noChangeArrowheads="1"/>
          </p:cNvSpPr>
          <p:nvPr>
            <p:ph type="dt" sz="half" idx="10"/>
          </p:nvPr>
        </p:nvSpPr>
        <p:spPr/>
        <p:txBody>
          <a:bodyPr/>
          <a:lstStyle>
            <a:lvl1pPr>
              <a:defRPr/>
            </a:lvl1pPr>
          </a:lstStyle>
          <a:p>
            <a:pPr>
              <a:defRPr/>
            </a:pPr>
            <a:endParaRPr lang="en-US"/>
          </a:p>
        </p:txBody>
      </p:sp>
      <p:sp>
        <p:nvSpPr>
          <p:cNvPr id="5" name="Rectangle 40"/>
          <p:cNvSpPr>
            <a:spLocks noGrp="1" noChangeArrowheads="1"/>
          </p:cNvSpPr>
          <p:nvPr>
            <p:ph type="ftr" sz="quarter" idx="11"/>
          </p:nvPr>
        </p:nvSpPr>
        <p:spPr/>
        <p:txBody>
          <a:bodyPr/>
          <a:lstStyle>
            <a:lvl1pPr>
              <a:defRPr/>
            </a:lvl1pPr>
          </a:lstStyle>
          <a:p>
            <a:pPr>
              <a:defRPr/>
            </a:pPr>
            <a:endParaRPr lang="en-US"/>
          </a:p>
        </p:txBody>
      </p:sp>
      <p:sp>
        <p:nvSpPr>
          <p:cNvPr id="6" name="Rectangle 41"/>
          <p:cNvSpPr>
            <a:spLocks noGrp="1" noChangeArrowheads="1"/>
          </p:cNvSpPr>
          <p:nvPr>
            <p:ph type="sldNum" sz="quarter" idx="12"/>
          </p:nvPr>
        </p:nvSpPr>
        <p:spPr/>
        <p:txBody>
          <a:bodyPr/>
          <a:lstStyle>
            <a:lvl1pPr>
              <a:defRPr/>
            </a:lvl1pPr>
          </a:lstStyle>
          <a:p>
            <a:fld id="{B4F6ADEA-DAB8-4C38-8AD8-13D1B23B5CD4}" type="slidenum">
              <a:rPr lang="en-US" altLang="en-US"/>
              <a:pPr/>
              <a:t>‹#›</a:t>
            </a:fld>
            <a:endParaRPr lang="en-US" altLang="en-US"/>
          </a:p>
        </p:txBody>
      </p:sp>
    </p:spTree>
    <p:extLst>
      <p:ext uri="{BB962C8B-B14F-4D97-AF65-F5344CB8AC3E}">
        <p14:creationId xmlns:p14="http://schemas.microsoft.com/office/powerpoint/2010/main" val="220033282"/>
      </p:ext>
    </p:extLst>
  </p:cSld>
  <p:clrMapOvr>
    <a:masterClrMapping/>
  </p:clrMapOvr>
  <p:transition spd="slow">
    <p:newsflash/>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5000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5067300" y="1789114"/>
            <a:ext cx="7120467" cy="5056187"/>
            <a:chOff x="2394" y="1127"/>
            <a:chExt cx="3364" cy="3185"/>
          </a:xfrm>
        </p:grpSpPr>
        <p:sp>
          <p:nvSpPr>
            <p:cNvPr id="104451" name="Rectangle 3"/>
            <p:cNvSpPr>
              <a:spLocks noChangeArrowheads="1"/>
            </p:cNvSpPr>
            <p:nvPr userDrawn="1"/>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dirty="0"/>
            </a:p>
          </p:txBody>
        </p:sp>
        <p:sp>
          <p:nvSpPr>
            <p:cNvPr id="104452" name="Oval 4"/>
            <p:cNvSpPr>
              <a:spLocks noChangeArrowheads="1"/>
            </p:cNvSpPr>
            <p:nvPr userDrawn="1"/>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en-US" dirty="0"/>
            </a:p>
          </p:txBody>
        </p:sp>
        <p:sp>
          <p:nvSpPr>
            <p:cNvPr id="104453" name="Rectangle 5"/>
            <p:cNvSpPr>
              <a:spLocks noChangeArrowheads="1"/>
            </p:cNvSpPr>
            <p:nvPr userDrawn="1"/>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dirty="0"/>
            </a:p>
          </p:txBody>
        </p:sp>
        <p:sp>
          <p:nvSpPr>
            <p:cNvPr id="104454" name="Freeform 6"/>
            <p:cNvSpPr>
              <a:spLocks noEditPoints="1"/>
            </p:cNvSpPr>
            <p:nvPr userDrawn="1"/>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104455" name="Rectangle 7"/>
            <p:cNvSpPr>
              <a:spLocks noChangeArrowheads="1"/>
            </p:cNvSpPr>
            <p:nvPr userDrawn="1"/>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dirty="0"/>
            </a:p>
          </p:txBody>
        </p:sp>
        <p:sp>
          <p:nvSpPr>
            <p:cNvPr id="104456" name="Rectangle 8"/>
            <p:cNvSpPr>
              <a:spLocks noChangeArrowheads="1"/>
            </p:cNvSpPr>
            <p:nvPr userDrawn="1"/>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dirty="0"/>
            </a:p>
          </p:txBody>
        </p:sp>
        <p:sp>
          <p:nvSpPr>
            <p:cNvPr id="104457" name="Rectangle 9"/>
            <p:cNvSpPr>
              <a:spLocks noChangeArrowheads="1"/>
            </p:cNvSpPr>
            <p:nvPr userDrawn="1"/>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dirty="0"/>
            </a:p>
          </p:txBody>
        </p:sp>
        <p:sp>
          <p:nvSpPr>
            <p:cNvPr id="104458" name="Rectangle 10"/>
            <p:cNvSpPr>
              <a:spLocks noChangeArrowheads="1"/>
            </p:cNvSpPr>
            <p:nvPr userDrawn="1"/>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dirty="0"/>
            </a:p>
          </p:txBody>
        </p:sp>
        <p:sp>
          <p:nvSpPr>
            <p:cNvPr id="104459" name="Rectangle 11"/>
            <p:cNvSpPr>
              <a:spLocks noChangeArrowheads="1"/>
            </p:cNvSpPr>
            <p:nvPr userDrawn="1"/>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dirty="0"/>
            </a:p>
          </p:txBody>
        </p:sp>
        <p:sp>
          <p:nvSpPr>
            <p:cNvPr id="104460" name="Freeform 12"/>
            <p:cNvSpPr>
              <a:spLocks/>
            </p:cNvSpPr>
            <p:nvPr userDrawn="1"/>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104461" name="Freeform 13"/>
            <p:cNvSpPr>
              <a:spLocks/>
            </p:cNvSpPr>
            <p:nvPr userDrawn="1"/>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104462" name="Freeform 14"/>
            <p:cNvSpPr>
              <a:spLocks/>
            </p:cNvSpPr>
            <p:nvPr userDrawn="1"/>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lstStyle/>
            <a:p>
              <a:pPr>
                <a:defRPr/>
              </a:pPr>
              <a:endParaRPr lang="en-US" dirty="0"/>
            </a:p>
          </p:txBody>
        </p:sp>
        <p:sp>
          <p:nvSpPr>
            <p:cNvPr id="104463" name="Freeform 15"/>
            <p:cNvSpPr>
              <a:spLocks/>
            </p:cNvSpPr>
            <p:nvPr userDrawn="1"/>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en-US" dirty="0"/>
            </a:p>
          </p:txBody>
        </p:sp>
        <p:sp>
          <p:nvSpPr>
            <p:cNvPr id="104464" name="Freeform 16"/>
            <p:cNvSpPr>
              <a:spLocks/>
            </p:cNvSpPr>
            <p:nvPr userDrawn="1"/>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104465" name="Freeform 17"/>
            <p:cNvSpPr>
              <a:spLocks noEditPoints="1"/>
            </p:cNvSpPr>
            <p:nvPr userDrawn="1"/>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104466" name="Freeform 18"/>
            <p:cNvSpPr>
              <a:spLocks noEditPoints="1"/>
            </p:cNvSpPr>
            <p:nvPr userDrawn="1"/>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104467" name="Freeform 19"/>
            <p:cNvSpPr>
              <a:spLocks/>
            </p:cNvSpPr>
            <p:nvPr userDrawn="1"/>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104468" name="Freeform 20"/>
            <p:cNvSpPr>
              <a:spLocks noEditPoints="1"/>
            </p:cNvSpPr>
            <p:nvPr userDrawn="1"/>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104469" name="Freeform 21"/>
            <p:cNvSpPr>
              <a:spLocks noEditPoints="1"/>
            </p:cNvSpPr>
            <p:nvPr userDrawn="1"/>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104470" name="Freeform 22"/>
            <p:cNvSpPr>
              <a:spLocks noEditPoints="1"/>
            </p:cNvSpPr>
            <p:nvPr userDrawn="1"/>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104471" name="Freeform 23"/>
            <p:cNvSpPr>
              <a:spLocks/>
            </p:cNvSpPr>
            <p:nvPr userDrawn="1"/>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en-US" dirty="0"/>
            </a:p>
          </p:txBody>
        </p:sp>
        <p:sp>
          <p:nvSpPr>
            <p:cNvPr id="104472" name="Freeform 24"/>
            <p:cNvSpPr>
              <a:spLocks noEditPoints="1"/>
            </p:cNvSpPr>
            <p:nvPr userDrawn="1"/>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104473" name="Freeform 25"/>
            <p:cNvSpPr>
              <a:spLocks noEditPoints="1"/>
            </p:cNvSpPr>
            <p:nvPr userDrawn="1"/>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104474" name="Freeform 26"/>
            <p:cNvSpPr>
              <a:spLocks noEditPoints="1"/>
            </p:cNvSpPr>
            <p:nvPr userDrawn="1"/>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104475" name="Oval 27"/>
            <p:cNvSpPr>
              <a:spLocks noChangeArrowheads="1"/>
            </p:cNvSpPr>
            <p:nvPr userDrawn="1"/>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lstStyle/>
            <a:p>
              <a:pPr>
                <a:defRPr/>
              </a:pPr>
              <a:endParaRPr lang="en-US" dirty="0"/>
            </a:p>
          </p:txBody>
        </p:sp>
        <p:sp>
          <p:nvSpPr>
            <p:cNvPr id="104476" name="Oval 28"/>
            <p:cNvSpPr>
              <a:spLocks noChangeArrowheads="1"/>
            </p:cNvSpPr>
            <p:nvPr userDrawn="1"/>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en-US" dirty="0"/>
            </a:p>
          </p:txBody>
        </p:sp>
        <p:sp>
          <p:nvSpPr>
            <p:cNvPr id="104477" name="Oval 29"/>
            <p:cNvSpPr>
              <a:spLocks noChangeArrowheads="1"/>
            </p:cNvSpPr>
            <p:nvPr userDrawn="1"/>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lstStyle/>
            <a:p>
              <a:pPr>
                <a:defRPr/>
              </a:pPr>
              <a:endParaRPr lang="en-US" dirty="0"/>
            </a:p>
          </p:txBody>
        </p:sp>
        <p:sp>
          <p:nvSpPr>
            <p:cNvPr id="104478" name="Freeform 30"/>
            <p:cNvSpPr>
              <a:spLocks noEditPoints="1"/>
            </p:cNvSpPr>
            <p:nvPr userDrawn="1"/>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104479" name="Freeform 31"/>
            <p:cNvSpPr>
              <a:spLocks noEditPoints="1"/>
            </p:cNvSpPr>
            <p:nvPr userDrawn="1"/>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dirty="0"/>
            </a:p>
          </p:txBody>
        </p:sp>
        <p:sp>
          <p:nvSpPr>
            <p:cNvPr id="104480" name="Rectangle 32"/>
            <p:cNvSpPr>
              <a:spLocks noChangeArrowheads="1"/>
            </p:cNvSpPr>
            <p:nvPr userDrawn="1"/>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lstStyle/>
            <a:p>
              <a:pPr>
                <a:defRPr/>
              </a:pPr>
              <a:endParaRPr lang="en-US" dirty="0"/>
            </a:p>
          </p:txBody>
        </p:sp>
        <p:sp>
          <p:nvSpPr>
            <p:cNvPr id="104481" name="Rectangle 33"/>
            <p:cNvSpPr>
              <a:spLocks noChangeArrowheads="1"/>
            </p:cNvSpPr>
            <p:nvPr userDrawn="1"/>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dirty="0"/>
            </a:p>
          </p:txBody>
        </p:sp>
        <p:sp>
          <p:nvSpPr>
            <p:cNvPr id="104482" name="AutoShape 34"/>
            <p:cNvSpPr>
              <a:spLocks noChangeArrowheads="1"/>
            </p:cNvSpPr>
            <p:nvPr userDrawn="1"/>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en-US" dirty="0"/>
            </a:p>
          </p:txBody>
        </p:sp>
        <p:sp>
          <p:nvSpPr>
            <p:cNvPr id="104483" name="Freeform 35"/>
            <p:cNvSpPr>
              <a:spLocks/>
            </p:cNvSpPr>
            <p:nvPr userDrawn="1"/>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US" dirty="0"/>
            </a:p>
          </p:txBody>
        </p:sp>
        <p:sp>
          <p:nvSpPr>
            <p:cNvPr id="104484" name="Freeform 36"/>
            <p:cNvSpPr>
              <a:spLocks/>
            </p:cNvSpPr>
            <p:nvPr userDrawn="1"/>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en-US" dirty="0"/>
            </a:p>
          </p:txBody>
        </p:sp>
      </p:grpSp>
      <p:sp>
        <p:nvSpPr>
          <p:cNvPr id="104485" name="Rectangle 37"/>
          <p:cNvSpPr>
            <a:spLocks noGrp="1" noChangeArrowheads="1"/>
          </p:cNvSpPr>
          <p:nvPr>
            <p:ph type="title"/>
          </p:nvPr>
        </p:nvSpPr>
        <p:spPr bwMode="auto">
          <a:xfrm>
            <a:off x="609600" y="277813"/>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4486" name="Rectangle 38"/>
          <p:cNvSpPr>
            <a:spLocks noGrp="1" noChangeArrowheads="1"/>
          </p:cNvSpPr>
          <p:nvPr>
            <p:ph type="body" idx="1"/>
          </p:nvPr>
        </p:nvSpPr>
        <p:spPr bwMode="auto">
          <a:xfrm>
            <a:off x="609600" y="1600201"/>
            <a:ext cx="109728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487" name="Rectangle 39"/>
          <p:cNvSpPr>
            <a:spLocks noGrp="1" noChangeArrowheads="1"/>
          </p:cNvSpPr>
          <p:nvPr>
            <p:ph type="dt" sz="half" idx="2"/>
          </p:nvPr>
        </p:nvSpPr>
        <p:spPr bwMode="auto">
          <a:xfrm>
            <a:off x="609600" y="6278563"/>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04488" name="Rectangle 40"/>
          <p:cNvSpPr>
            <a:spLocks noGrp="1" noChangeArrowheads="1"/>
          </p:cNvSpPr>
          <p:nvPr>
            <p:ph type="ftr" sz="quarter" idx="3"/>
          </p:nvPr>
        </p:nvSpPr>
        <p:spPr bwMode="auto">
          <a:xfrm>
            <a:off x="4165600" y="6278563"/>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vl1pPr>
          </a:lstStyle>
          <a:p>
            <a:pPr>
              <a:defRPr/>
            </a:pPr>
            <a:endParaRPr lang="en-US"/>
          </a:p>
        </p:txBody>
      </p:sp>
      <p:sp>
        <p:nvSpPr>
          <p:cNvPr id="104489" name="Rectangle 41"/>
          <p:cNvSpPr>
            <a:spLocks noGrp="1" noChangeArrowheads="1"/>
          </p:cNvSpPr>
          <p:nvPr>
            <p:ph type="sldNum" sz="quarter" idx="4"/>
          </p:nvPr>
        </p:nvSpPr>
        <p:spPr bwMode="auto">
          <a:xfrm>
            <a:off x="8737600" y="6278563"/>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3E9C856E-F57A-4EC0-9E27-CBE1E0EFDA31}"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4300" r:id="rId1"/>
    <p:sldLayoutId id="2147484301" r:id="rId2"/>
    <p:sldLayoutId id="2147484302" r:id="rId3"/>
    <p:sldLayoutId id="2147484303" r:id="rId4"/>
    <p:sldLayoutId id="2147484304" r:id="rId5"/>
    <p:sldLayoutId id="2147484305" r:id="rId6"/>
    <p:sldLayoutId id="2147484306" r:id="rId7"/>
    <p:sldLayoutId id="2147484307" r:id="rId8"/>
    <p:sldLayoutId id="2147484308" r:id="rId9"/>
    <p:sldLayoutId id="2147484309" r:id="rId10"/>
    <p:sldLayoutId id="2147484310" r:id="rId11"/>
  </p:sldLayoutIdLst>
  <p:transition spd="slow">
    <p:newsflash/>
    <p:sndAc>
      <p:stSnd>
        <p:snd r:embed="rId13" name="chimes.wav"/>
      </p:stSnd>
    </p:sndAc>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65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5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 Id="rId5" Type="http://schemas.openxmlformats.org/officeDocument/2006/relationships/hyperlink" Target="http://www.magicthroughheart.com/" TargetMode="External"/><Relationship Id="rId4" Type="http://schemas.openxmlformats.org/officeDocument/2006/relationships/hyperlink" Target="http://www.mth.org.in/"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3835" y="228600"/>
            <a:ext cx="10972800" cy="1143000"/>
          </a:xfrm>
        </p:spPr>
        <p:txBody>
          <a:bodyPr/>
          <a:lstStyle/>
          <a:p>
            <a:r>
              <a:rPr lang="en-US" dirty="0" smtClean="0"/>
              <a:t>Economic Freedom</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803" y="1066800"/>
            <a:ext cx="4918865" cy="3475172"/>
          </a:xfrm>
          <a:prstGeom prst="rect">
            <a:avLst/>
          </a:prstGeom>
        </p:spPr>
      </p:pic>
      <p:sp>
        <p:nvSpPr>
          <p:cNvPr id="4" name="TextBox 3"/>
          <p:cNvSpPr txBox="1"/>
          <p:nvPr/>
        </p:nvSpPr>
        <p:spPr>
          <a:xfrm>
            <a:off x="1600200" y="3857173"/>
            <a:ext cx="9028166" cy="830997"/>
          </a:xfrm>
          <a:prstGeom prst="rect">
            <a:avLst/>
          </a:prstGeom>
          <a:noFill/>
        </p:spPr>
        <p:txBody>
          <a:bodyPr wrap="square" rtlCol="0">
            <a:spAutoFit/>
          </a:bodyPr>
          <a:lstStyle/>
          <a:p>
            <a:pPr algn="ctr"/>
            <a:r>
              <a:rPr lang="en-US" dirty="0" smtClean="0">
                <a:latin typeface="Tw Cen MT Condensed (Headings)"/>
              </a:rPr>
              <a:t>MAGIC THROUGH HEART PSYCOLOGY AND COSULTANCY</a:t>
            </a:r>
          </a:p>
          <a:p>
            <a:pPr algn="ctr"/>
            <a:r>
              <a:rPr lang="en-US" dirty="0" smtClean="0">
                <a:latin typeface="Tw Cen MT Condensed (Headings)"/>
              </a:rPr>
              <a:t>PANVEL</a:t>
            </a:r>
            <a:endParaRPr lang="en-US" dirty="0" smtClean="0">
              <a:latin typeface="Tw Cen MT Condensed (Headings)"/>
            </a:endParaRPr>
          </a:p>
        </p:txBody>
      </p:sp>
      <p:sp>
        <p:nvSpPr>
          <p:cNvPr id="5" name="Subtitle 2"/>
          <p:cNvSpPr txBox="1">
            <a:spLocks/>
          </p:cNvSpPr>
          <p:nvPr/>
        </p:nvSpPr>
        <p:spPr>
          <a:xfrm>
            <a:off x="4217444" y="4876800"/>
            <a:ext cx="3793678" cy="1855637"/>
          </a:xfrm>
          <a:prstGeom prst="rect">
            <a:avLst/>
          </a:prstGeom>
        </p:spPr>
        <p:txBody>
          <a:bodyPr>
            <a:normAutofit fontScale="925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ctr" fontAlgn="auto"/>
            <a:r>
              <a:rPr lang="en-US" dirty="0" smtClean="0"/>
              <a:t>By Dr. Vinod K. Gupta</a:t>
            </a:r>
          </a:p>
          <a:p>
            <a:pPr algn="ctr" fontAlgn="auto"/>
            <a:r>
              <a:rPr lang="en-US" dirty="0" smtClean="0"/>
              <a:t>Magic Through Heart </a:t>
            </a:r>
          </a:p>
          <a:p>
            <a:pPr algn="ctr" fontAlgn="auto"/>
            <a:r>
              <a:rPr lang="en-US" dirty="0" smtClean="0"/>
              <a:t>(</a:t>
            </a:r>
            <a:r>
              <a:rPr lang="en-US" dirty="0" smtClean="0">
                <a:hlinkClick r:id="rId4"/>
              </a:rPr>
              <a:t>www.mth.org.in</a:t>
            </a:r>
            <a:endParaRPr lang="en-US" dirty="0" smtClean="0"/>
          </a:p>
          <a:p>
            <a:pPr algn="ctr" fontAlgn="auto"/>
            <a:r>
              <a:rPr lang="en-US" dirty="0" smtClean="0">
                <a:hlinkClick r:id="rId5"/>
              </a:rPr>
              <a:t>www.magicthroughheart.com</a:t>
            </a:r>
            <a:r>
              <a:rPr lang="en-US" dirty="0" smtClean="0"/>
              <a:t> )</a:t>
            </a:r>
          </a:p>
          <a:p>
            <a:pPr algn="ctr" fontAlgn="auto"/>
            <a:endParaRPr lang="en-US" dirty="0"/>
          </a:p>
        </p:txBody>
      </p:sp>
    </p:spTree>
    <p:extLst>
      <p:ext uri="{BB962C8B-B14F-4D97-AF65-F5344CB8AC3E}">
        <p14:creationId xmlns:p14="http://schemas.microsoft.com/office/powerpoint/2010/main" val="3447211552"/>
      </p:ext>
    </p:extLst>
  </p:cSld>
  <p:clrMapOvr>
    <a:masterClrMapping/>
  </p:clrMapOvr>
  <p:transition spd="slow">
    <p:newsflash/>
    <p:sndAc>
      <p:stSnd>
        <p:snd r:embed="rId2" name="chimes.wav"/>
      </p:stSnd>
    </p:sndAc>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lgn="l">
              <a:defRPr/>
            </a:pPr>
            <a:r>
              <a:rPr lang="en-US" sz="3600" b="1" dirty="0">
                <a:solidFill>
                  <a:srgbClr val="FFC000"/>
                </a:solidFill>
              </a:rPr>
              <a:t/>
            </a:r>
            <a:br>
              <a:rPr lang="en-US" sz="3600" b="1" dirty="0">
                <a:solidFill>
                  <a:srgbClr val="FFC000"/>
                </a:solidFill>
              </a:rPr>
            </a:br>
            <a:r>
              <a:rPr lang="en-US" sz="3600" b="1" dirty="0">
                <a:solidFill>
                  <a:srgbClr val="FFC000"/>
                </a:solidFill>
              </a:rPr>
              <a:t/>
            </a:r>
            <a:br>
              <a:rPr lang="en-US" sz="3600" b="1" dirty="0">
                <a:solidFill>
                  <a:srgbClr val="FFC000"/>
                </a:solidFill>
              </a:rPr>
            </a:br>
            <a:r>
              <a:rPr lang="en-US" sz="3600" b="1" dirty="0">
                <a:solidFill>
                  <a:srgbClr val="FFC000"/>
                </a:solidFill>
              </a:rPr>
              <a:t/>
            </a:r>
            <a:br>
              <a:rPr lang="en-US" sz="3600" b="1" dirty="0">
                <a:solidFill>
                  <a:srgbClr val="FFC000"/>
                </a:solidFill>
              </a:rPr>
            </a:br>
            <a:r>
              <a:rPr lang="en-US" sz="3600" b="1" dirty="0">
                <a:solidFill>
                  <a:srgbClr val="FFC000"/>
                </a:solidFill>
              </a:rPr>
              <a:t/>
            </a:r>
            <a:br>
              <a:rPr lang="en-US" sz="3600" b="1" dirty="0">
                <a:solidFill>
                  <a:srgbClr val="FFC000"/>
                </a:solidFill>
              </a:rPr>
            </a:br>
            <a:r>
              <a:rPr lang="en-US" sz="3600" b="1" dirty="0">
                <a:solidFill>
                  <a:srgbClr val="FFC000"/>
                </a:solidFill>
              </a:rPr>
              <a:t>Schooling prepares us for obtaining better percentage in exams. Professional education prepares us for better job. For better quality of life we have to explore our creative potentials. Otherwise by following the dictates of religion we may not satisfy our quest for quality life.</a:t>
            </a:r>
            <a:br>
              <a:rPr lang="en-US" sz="3600" b="1" dirty="0">
                <a:solidFill>
                  <a:srgbClr val="FFC000"/>
                </a:solidFill>
              </a:rPr>
            </a:br>
            <a:r>
              <a:rPr lang="en-US" sz="3600" b="1" dirty="0">
                <a:solidFill>
                  <a:srgbClr val="FFC000"/>
                </a:solidFill>
              </a:rPr>
              <a:t/>
            </a:r>
            <a:br>
              <a:rPr lang="en-US" sz="3600" b="1" dirty="0">
                <a:solidFill>
                  <a:srgbClr val="FFC000"/>
                </a:solidFill>
              </a:rPr>
            </a:br>
            <a:r>
              <a:rPr lang="en-US" sz="3600" b="1" dirty="0">
                <a:solidFill>
                  <a:schemeClr val="tx1"/>
                </a:solidFill>
              </a:rPr>
              <a:t>In fact, economic freedom depends upon the decisions that can meet the requirements of “FUTURE”.</a:t>
            </a:r>
            <a:r>
              <a:rPr lang="en-US" sz="3600" b="1" dirty="0">
                <a:solidFill>
                  <a:srgbClr val="FFC000"/>
                </a:solidFill>
              </a:rPr>
              <a:t/>
            </a:r>
            <a:br>
              <a:rPr lang="en-US" sz="3600" b="1" dirty="0">
                <a:solidFill>
                  <a:srgbClr val="FFC000"/>
                </a:solidFill>
              </a:rPr>
            </a:br>
            <a:r>
              <a:rPr lang="en-US" sz="3600" b="1" dirty="0">
                <a:solidFill>
                  <a:srgbClr val="FFC000"/>
                </a:solidFill>
              </a:rPr>
              <a:t/>
            </a:r>
            <a:br>
              <a:rPr lang="en-US" sz="3600" b="1" dirty="0">
                <a:solidFill>
                  <a:srgbClr val="FFC000"/>
                </a:solidFill>
              </a:rPr>
            </a:br>
            <a:r>
              <a:rPr lang="en-US" sz="3600" b="1" dirty="0">
                <a:solidFill>
                  <a:srgbClr val="FFC000"/>
                </a:solidFill>
              </a:rPr>
              <a:t/>
            </a:r>
            <a:br>
              <a:rPr lang="en-US" sz="3600" b="1" dirty="0">
                <a:solidFill>
                  <a:srgbClr val="FFC000"/>
                </a:solidFill>
              </a:rPr>
            </a:br>
            <a:r>
              <a:rPr lang="en-US" sz="3600" b="1" dirty="0">
                <a:solidFill>
                  <a:srgbClr val="FFC000"/>
                </a:solidFill>
              </a:rPr>
              <a:t/>
            </a:r>
            <a:br>
              <a:rPr lang="en-US" sz="3600" b="1" dirty="0">
                <a:solidFill>
                  <a:srgbClr val="FFC000"/>
                </a:solidFill>
              </a:rPr>
            </a:br>
            <a:endParaRPr lang="en-US" sz="3600" b="1" dirty="0">
              <a:solidFill>
                <a:srgbClr val="FFC00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6600" b="1" dirty="0" smtClean="0">
                <a:solidFill>
                  <a:srgbClr val="FFFF00"/>
                </a:solidFill>
              </a:rPr>
              <a:t>How</a:t>
            </a:r>
            <a:r>
              <a:rPr lang="en-IN" sz="3200" b="1" dirty="0">
                <a:solidFill>
                  <a:srgbClr val="FFFF00"/>
                </a:solidFill>
              </a:rPr>
              <a:t>?</a:t>
            </a:r>
            <a:r>
              <a:rPr lang="en-IN" sz="4000" b="1" dirty="0">
                <a:solidFill>
                  <a:srgbClr val="FFFF00"/>
                </a:solidFill>
              </a:rPr>
              <a:t>?</a:t>
            </a:r>
            <a:r>
              <a:rPr lang="en-IN" sz="6000" b="1" dirty="0">
                <a:solidFill>
                  <a:srgbClr val="FFFF00"/>
                </a:solidFill>
              </a:rPr>
              <a:t>?</a:t>
            </a:r>
            <a:r>
              <a:rPr lang="en-IN" sz="8000" b="1" dirty="0">
                <a:solidFill>
                  <a:srgbClr val="FFFF00"/>
                </a:solidFill>
              </a:rPr>
              <a:t>?</a:t>
            </a:r>
            <a:r>
              <a:rPr lang="en-IN" sz="11500" b="1" dirty="0">
                <a:solidFill>
                  <a:srgbClr val="FFFF00"/>
                </a:solidFill>
              </a:rPr>
              <a:t>?</a:t>
            </a:r>
            <a:r>
              <a:rPr lang="en-IN" sz="19900" b="1" dirty="0">
                <a:solidFill>
                  <a:srgbClr val="FFFF00"/>
                </a:solidFill>
              </a:rPr>
              <a:t>?</a:t>
            </a:r>
            <a:endParaRPr lang="en-IN" sz="8800" b="1" dirty="0">
              <a:solidFill>
                <a:srgbClr val="FFFF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lgn="l">
              <a:defRPr/>
            </a:pPr>
            <a:r>
              <a:rPr lang="en-IN" sz="5400" b="1" dirty="0">
                <a:solidFill>
                  <a:schemeClr val="tx1"/>
                </a:solidFill>
              </a:rPr>
              <a:t>Whosoever is able to demonstrate his/her memory and problem solving capability better than computer is considered ‘brilliant’.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lgn="l">
              <a:defRPr/>
            </a:pPr>
            <a:r>
              <a:rPr lang="en-IN" sz="5400" b="1" dirty="0">
                <a:solidFill>
                  <a:schemeClr val="tx1"/>
                </a:solidFill>
              </a:rPr>
              <a:t>Likewise, anybody who can give managerial style that is free from human error is considered best manager.</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lgn="l">
              <a:defRPr/>
            </a:pPr>
            <a:r>
              <a:rPr lang="en-IN" sz="4800" b="1" dirty="0">
                <a:solidFill>
                  <a:srgbClr val="FFC000"/>
                </a:solidFill>
              </a:rPr>
              <a:t>Such work culture is appreciated by employers as well as by administrators. Otherwise, anybody who follows it in personal life, he/she loses the ability to seek answers to the questions asked by life.</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lgn="l">
              <a:defRPr/>
            </a:pPr>
            <a:r>
              <a:rPr lang="en-IN" sz="2800" b="1" dirty="0"/>
              <a:t>Since all of us follow such working style, therefore, economic freedom has been a ‘utopia’ for the whole world.</a:t>
            </a:r>
            <a:br>
              <a:rPr lang="en-IN" sz="2800" b="1" dirty="0"/>
            </a:br>
            <a:r>
              <a:rPr lang="en-IN" sz="2800" b="1" dirty="0"/>
              <a:t/>
            </a:r>
            <a:br>
              <a:rPr lang="en-IN" sz="2800" b="1" dirty="0"/>
            </a:br>
            <a:r>
              <a:rPr lang="en-IN" b="1" dirty="0" smtClean="0">
                <a:solidFill>
                  <a:srgbClr val="FFC000"/>
                </a:solidFill>
              </a:rPr>
              <a:t>This is the reason that people expect miracles from God or representatives of God </a:t>
            </a:r>
            <a:br>
              <a:rPr lang="en-IN" b="1" dirty="0" smtClean="0">
                <a:solidFill>
                  <a:srgbClr val="FFC000"/>
                </a:solidFill>
              </a:rPr>
            </a:br>
            <a:r>
              <a:rPr lang="en-IN" b="1" dirty="0" smtClean="0">
                <a:solidFill>
                  <a:srgbClr val="FFC000"/>
                </a:solidFill>
              </a:rPr>
              <a:t>with regard to their</a:t>
            </a:r>
            <a:br>
              <a:rPr lang="en-IN" b="1" dirty="0" smtClean="0">
                <a:solidFill>
                  <a:srgbClr val="FFC000"/>
                </a:solidFill>
              </a:rPr>
            </a:br>
            <a:r>
              <a:rPr lang="en-IN" sz="5400" b="1" dirty="0">
                <a:solidFill>
                  <a:schemeClr val="tx1"/>
                </a:solidFill>
              </a:rPr>
              <a:t>good health, trustworthy relations and success.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7010400"/>
          </a:xfrm>
        </p:spPr>
        <p:txBody>
          <a:bodyPr/>
          <a:lstStyle/>
          <a:p>
            <a:pPr algn="l">
              <a:defRPr/>
            </a:pPr>
            <a:r>
              <a:rPr lang="en-IN" sz="3200" b="1" dirty="0">
                <a:solidFill>
                  <a:schemeClr val="tx1"/>
                </a:solidFill>
              </a:rPr>
              <a:t>For example, when we are deciding for marriage, we don’t have complete information in hand. With the passage of time we get information  piece by piece.</a:t>
            </a:r>
            <a:r>
              <a:rPr lang="en-IN" sz="4000" b="1" dirty="0"/>
              <a:t/>
            </a:r>
            <a:br>
              <a:rPr lang="en-IN" sz="4000" b="1" dirty="0"/>
            </a:br>
            <a:r>
              <a:rPr lang="en-IN" sz="4000" b="1" dirty="0"/>
              <a:t/>
            </a:r>
            <a:br>
              <a:rPr lang="en-IN" sz="4000" b="1" dirty="0"/>
            </a:br>
            <a:r>
              <a:rPr lang="en-IN" sz="4000" b="1" dirty="0">
                <a:solidFill>
                  <a:srgbClr val="FFFF00"/>
                </a:solidFill>
              </a:rPr>
              <a:t>In case, this new information do not confirm our previous decision. Either we attempt to rectify or we try to ignore it. In both the cases our suffering will multiply in intensity.</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2400" b="1" dirty="0">
                <a:solidFill>
                  <a:srgbClr val="FFFF00"/>
                </a:solidFill>
              </a:rPr>
              <a:t>Your active participation is invited for the discussion on</a:t>
            </a:r>
            <a:br>
              <a:rPr lang="en-IN" sz="2400" b="1" dirty="0">
                <a:solidFill>
                  <a:srgbClr val="FFFF00"/>
                </a:solidFill>
              </a:rPr>
            </a:br>
            <a:r>
              <a:rPr lang="en-IN" sz="2400" b="1" dirty="0" smtClean="0">
                <a:solidFill>
                  <a:srgbClr val="FFFF00"/>
                </a:solidFill>
              </a:rPr>
              <a:t/>
            </a:r>
            <a:br>
              <a:rPr lang="en-IN" sz="2400" b="1" dirty="0" smtClean="0">
                <a:solidFill>
                  <a:srgbClr val="FFFF00"/>
                </a:solidFill>
              </a:rPr>
            </a:br>
            <a:r>
              <a:rPr lang="en-IN" sz="2400" b="1" dirty="0">
                <a:solidFill>
                  <a:srgbClr val="FFFF00"/>
                </a:solidFill>
              </a:rPr>
              <a:t/>
            </a:r>
            <a:br>
              <a:rPr lang="en-IN" sz="2400" b="1" dirty="0">
                <a:solidFill>
                  <a:srgbClr val="FFFF00"/>
                </a:solidFill>
              </a:rPr>
            </a:br>
            <a:r>
              <a:rPr lang="en-IN" b="1" dirty="0" smtClean="0"/>
              <a:t>Decisions </a:t>
            </a:r>
            <a:r>
              <a:rPr lang="en-IN" b="1" dirty="0" smtClean="0"/>
              <a:t>related with life i.e. </a:t>
            </a:r>
            <a:r>
              <a:rPr lang="en-IN" sz="6000" b="1" dirty="0">
                <a:solidFill>
                  <a:schemeClr val="tx1"/>
                </a:solidFill>
              </a:rPr>
              <a:t>economic freedom</a:t>
            </a:r>
            <a:br>
              <a:rPr lang="en-IN" sz="6000" b="1" dirty="0">
                <a:solidFill>
                  <a:schemeClr val="tx1"/>
                </a:solidFill>
              </a:rPr>
            </a:br>
            <a:r>
              <a:rPr lang="en-IN" b="1" dirty="0"/>
              <a:t/>
            </a:r>
            <a:br>
              <a:rPr lang="en-IN" b="1" dirty="0"/>
            </a:br>
            <a:r>
              <a:rPr lang="en-IN" sz="4800" b="1" dirty="0" smtClean="0">
                <a:solidFill>
                  <a:srgbClr val="FFC000"/>
                </a:solidFill>
              </a:rPr>
              <a:t>WELCOME</a:t>
            </a:r>
            <a:r>
              <a:rPr lang="en-IN" sz="9600" b="1" dirty="0" smtClean="0">
                <a:solidFill>
                  <a:srgbClr val="FFC000"/>
                </a:solidFill>
              </a:rPr>
              <a:t>!</a:t>
            </a:r>
            <a:r>
              <a:rPr lang="en-IN" sz="11500" b="1" dirty="0" smtClean="0">
                <a:solidFill>
                  <a:srgbClr val="FFC000"/>
                </a:solidFill>
              </a:rPr>
              <a:t>!</a:t>
            </a:r>
            <a:r>
              <a:rPr lang="en-IN" sz="13800" b="1" dirty="0" smtClean="0">
                <a:solidFill>
                  <a:srgbClr val="FFC000"/>
                </a:solidFill>
              </a:rPr>
              <a:t>!</a:t>
            </a:r>
            <a:endParaRPr lang="en-IN" sz="6000" b="1" dirty="0">
              <a:solidFill>
                <a:srgbClr val="FFC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3600" b="1" dirty="0"/>
              <a:t>In case our decisions meet the requirements of ‘future’, they will create the opportunities for economic freedom.</a:t>
            </a:r>
            <a:br>
              <a:rPr lang="en-IN" sz="3600" b="1" dirty="0"/>
            </a:br>
            <a:r>
              <a:rPr lang="en-IN" sz="3600" b="1" dirty="0"/>
              <a:t/>
            </a:r>
            <a:br>
              <a:rPr lang="en-IN" sz="3600" b="1" dirty="0"/>
            </a:br>
            <a:r>
              <a:rPr lang="en-IN" sz="3600" b="1" dirty="0"/>
              <a:t/>
            </a:r>
            <a:br>
              <a:rPr lang="en-IN" sz="3600" b="1" dirty="0"/>
            </a:br>
            <a:r>
              <a:rPr lang="en-IN" sz="3600" b="1" dirty="0">
                <a:solidFill>
                  <a:srgbClr val="FFC000"/>
                </a:solidFill>
              </a:rPr>
              <a:t>h</a:t>
            </a:r>
            <a:r>
              <a:rPr lang="en-IN" b="1" dirty="0" smtClean="0">
                <a:solidFill>
                  <a:srgbClr val="FFC000"/>
                </a:solidFill>
              </a:rPr>
              <a:t>o</a:t>
            </a:r>
            <a:r>
              <a:rPr lang="en-IN" sz="5400" b="1" dirty="0">
                <a:solidFill>
                  <a:srgbClr val="FFC000"/>
                </a:solidFill>
              </a:rPr>
              <a:t>w</a:t>
            </a:r>
            <a:r>
              <a:rPr lang="en-IN" sz="6600" b="1" dirty="0">
                <a:solidFill>
                  <a:srgbClr val="FFC000"/>
                </a:solidFill>
              </a:rPr>
              <a:t>?</a:t>
            </a:r>
            <a:r>
              <a:rPr lang="en-IN" sz="8000" b="1" dirty="0">
                <a:solidFill>
                  <a:srgbClr val="FFC000"/>
                </a:solidFill>
              </a:rPr>
              <a:t>?</a:t>
            </a:r>
            <a:r>
              <a:rPr lang="en-IN" sz="9600" b="1" dirty="0">
                <a:solidFill>
                  <a:srgbClr val="FFC000"/>
                </a:solidFill>
              </a:rPr>
              <a:t>?</a:t>
            </a:r>
            <a:r>
              <a:rPr lang="en-IN" sz="13800" b="1" dirty="0">
                <a:solidFill>
                  <a:srgbClr val="FFC000"/>
                </a:solidFill>
              </a:rPr>
              <a:t>?</a:t>
            </a:r>
            <a:endParaRPr lang="en-IN" b="1" dirty="0">
              <a:solidFill>
                <a:srgbClr val="FFC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7010400"/>
          </a:xfrm>
        </p:spPr>
        <p:txBody>
          <a:bodyPr/>
          <a:lstStyle/>
          <a:p>
            <a:pPr>
              <a:defRPr/>
            </a:pPr>
            <a:r>
              <a:rPr lang="en-IN" sz="2800" b="1" dirty="0"/>
              <a:t>1) We are able to develop the language of our health,</a:t>
            </a:r>
            <a:br>
              <a:rPr lang="en-IN" sz="2800" b="1" dirty="0"/>
            </a:br>
            <a:r>
              <a:rPr lang="en-IN" sz="2800" b="1" dirty="0"/>
              <a:t>2) we come in contact with people with whom trustworthy relations develop, and </a:t>
            </a:r>
            <a:br>
              <a:rPr lang="en-IN" sz="2800" b="1" dirty="0"/>
            </a:br>
            <a:r>
              <a:rPr lang="en-IN" sz="2800" b="1" dirty="0"/>
              <a:t>3) we are able to handover the desire to brain that is competent enough in making a decision which can attract all the resources that can fulfil the desire.</a:t>
            </a:r>
            <a:br>
              <a:rPr lang="en-IN" sz="2800" b="1" dirty="0"/>
            </a:br>
            <a:r>
              <a:rPr lang="en-IN" sz="2800" b="1" dirty="0"/>
              <a:t/>
            </a:r>
            <a:br>
              <a:rPr lang="en-IN" sz="2800" b="1" dirty="0"/>
            </a:br>
            <a:r>
              <a:rPr lang="en-IN" sz="4800" b="1" dirty="0">
                <a:solidFill>
                  <a:schemeClr val="tx1"/>
                </a:solidFill>
              </a:rPr>
              <a:t>Hence, our ‘will to live’ becomes powerful to the extent that that creates the ‘future’.</a:t>
            </a:r>
            <a:endParaRPr lang="en-IN" sz="2800" b="1" dirty="0">
              <a:solidFill>
                <a:schemeClr val="tx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6600" b="1" dirty="0">
                <a:solidFill>
                  <a:srgbClr val="FFFF00"/>
                </a:solidFill>
              </a:rPr>
              <a:t>Social and economic background  influences our money earning/making desire.</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5400" b="1" dirty="0"/>
              <a:t>Poor and backward who suffer poverty create poverty only.</a:t>
            </a:r>
            <a:br>
              <a:rPr lang="en-IN" sz="5400" b="1" dirty="0"/>
            </a:br>
            <a:r>
              <a:rPr lang="en-IN" sz="5400" b="1" dirty="0"/>
              <a:t/>
            </a:r>
            <a:br>
              <a:rPr lang="en-IN" sz="5400" b="1" dirty="0"/>
            </a:br>
            <a:r>
              <a:rPr lang="en-IN" sz="5400" b="1" dirty="0">
                <a:solidFill>
                  <a:srgbClr val="FFC000"/>
                </a:solidFill>
              </a:rPr>
              <a:t>His/her life is controlled by the emotion of ‘fear’.</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98435" y="57912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2800" b="1" dirty="0"/>
              <a:t/>
            </a:r>
            <a:br>
              <a:rPr lang="en-IN" sz="2800" b="1" dirty="0"/>
            </a:br>
            <a:r>
              <a:rPr lang="en-IN" sz="2800" b="1" dirty="0"/>
              <a:t/>
            </a:r>
            <a:br>
              <a:rPr lang="en-IN" sz="2800" b="1" dirty="0"/>
            </a:br>
            <a:r>
              <a:rPr lang="en-IN" sz="2800" b="1" dirty="0"/>
              <a:t>For poor/backward parents – their life and the whole world is full of dangers. Therefore, they oppose their wards who believe in life  that is full of self-respect.</a:t>
            </a:r>
            <a:br>
              <a:rPr lang="en-IN" sz="2800" b="1" dirty="0"/>
            </a:br>
            <a:r>
              <a:rPr lang="en-IN" sz="2800" b="1" dirty="0"/>
              <a:t/>
            </a:r>
            <a:br>
              <a:rPr lang="en-IN" sz="2800" b="1" dirty="0"/>
            </a:br>
            <a:r>
              <a:rPr lang="en-IN" sz="2800" b="1" dirty="0">
                <a:solidFill>
                  <a:schemeClr val="tx1"/>
                </a:solidFill>
              </a:rPr>
              <a:t>Psychologically, they are like a person who is drowned up to the level </a:t>
            </a:r>
            <a:r>
              <a:rPr lang="en-IN" sz="2800" b="1">
                <a:solidFill>
                  <a:schemeClr val="tx1"/>
                </a:solidFill>
              </a:rPr>
              <a:t>of his </a:t>
            </a:r>
            <a:r>
              <a:rPr lang="en-IN" sz="2800" b="1" dirty="0">
                <a:solidFill>
                  <a:schemeClr val="tx1"/>
                </a:solidFill>
              </a:rPr>
              <a:t>neck. Their all efforts are like a person who does not know swimming but is trying to survive in the flooded river.</a:t>
            </a:r>
            <a:r>
              <a:rPr lang="en-IN" sz="2800" b="1" dirty="0"/>
              <a:t/>
            </a:r>
            <a:br>
              <a:rPr lang="en-IN" sz="2800" b="1" dirty="0"/>
            </a:br>
            <a:r>
              <a:rPr lang="en-IN" sz="2800" b="1" dirty="0"/>
              <a:t/>
            </a:r>
            <a:br>
              <a:rPr lang="en-IN" sz="2800" b="1" dirty="0"/>
            </a:br>
            <a:r>
              <a:rPr lang="en-IN" sz="2800" b="1" dirty="0">
                <a:solidFill>
                  <a:srgbClr val="FFC000"/>
                </a:solidFill>
              </a:rPr>
              <a:t>They encourage their children to earn more  money alongwith maintaining the culture and family value system. In case, any of their son/daughter attempts to grow as a person, they oppose, rather put hurdles even to the extent of killing.</a:t>
            </a:r>
            <a:r>
              <a:rPr lang="en-IN" sz="2800" b="1" dirty="0"/>
              <a:t> </a:t>
            </a:r>
            <a:br>
              <a:rPr lang="en-IN" sz="2800" b="1" dirty="0"/>
            </a:br>
            <a:r>
              <a:rPr lang="en-IN" sz="2800" b="1" dirty="0"/>
              <a:t/>
            </a:r>
            <a:br>
              <a:rPr lang="en-IN" sz="2800" b="1" dirty="0"/>
            </a:br>
            <a:endParaRPr lang="en-IN" sz="2800" b="1" dirty="0"/>
          </a:p>
        </p:txBody>
      </p:sp>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8000" b="1" dirty="0"/>
              <a:t>A hope for money makes them excited…..</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4000" b="1" dirty="0"/>
              <a:t>They are very conservative parents who teach their children to be</a:t>
            </a:r>
            <a:br>
              <a:rPr lang="en-IN" sz="4000" b="1" dirty="0"/>
            </a:br>
            <a:r>
              <a:rPr lang="en-IN" sz="4000" b="1" dirty="0"/>
              <a:t/>
            </a:r>
            <a:br>
              <a:rPr lang="en-IN" sz="4000" b="1" dirty="0"/>
            </a:br>
            <a:r>
              <a:rPr lang="en-IN" sz="5400" b="1" dirty="0">
                <a:solidFill>
                  <a:srgbClr val="FFFF00"/>
                </a:solidFill>
              </a:rPr>
              <a:t>cautious to danger signals, submissive to authority and very warm-hearted to colleagues.</a:t>
            </a:r>
            <a:br>
              <a:rPr lang="en-IN" sz="5400" b="1" dirty="0">
                <a:solidFill>
                  <a:srgbClr val="FFFF00"/>
                </a:solidFill>
              </a:rPr>
            </a:br>
            <a:r>
              <a:rPr lang="en-IN" sz="4000" b="1" dirty="0">
                <a:solidFill>
                  <a:srgbClr val="FFC000"/>
                </a:solidFill>
              </a:rPr>
              <a:t>(their life is controlled by greed)</a:t>
            </a:r>
            <a:endParaRPr lang="en-IN" sz="5400" b="1" dirty="0">
              <a:solidFill>
                <a:srgbClr val="FFC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5400" b="1" dirty="0"/>
              <a:t>These middle class parents work for their success with complete caution.</a:t>
            </a:r>
            <a:br>
              <a:rPr lang="en-IN" sz="5400" b="1" dirty="0"/>
            </a:br>
            <a:r>
              <a:rPr lang="en-IN" b="1" dirty="0"/>
              <a:t/>
            </a:r>
            <a:br>
              <a:rPr lang="en-IN" b="1" dirty="0"/>
            </a:br>
            <a:r>
              <a:rPr lang="en-IN" b="1" dirty="0" smtClean="0"/>
              <a:t/>
            </a:r>
            <a:br>
              <a:rPr lang="en-IN" b="1" dirty="0" smtClean="0"/>
            </a:br>
            <a:r>
              <a:rPr lang="en-IN" sz="2800" b="1" dirty="0">
                <a:solidFill>
                  <a:srgbClr val="FFFF00"/>
                </a:solidFill>
              </a:rPr>
              <a:t>(They hide their likings/dis-likings from authority. Keep control over their expectations and excitements while dealing with others.)</a:t>
            </a:r>
            <a:endParaRPr lang="en-IN" b="1" dirty="0">
              <a:solidFill>
                <a:srgbClr val="FFFF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6600" b="1" dirty="0"/>
              <a:t/>
            </a:r>
            <a:br>
              <a:rPr lang="en-IN" sz="6600" b="1" dirty="0"/>
            </a:br>
            <a:r>
              <a:rPr lang="en-IN" sz="6600" b="1" dirty="0"/>
              <a:t/>
            </a:r>
            <a:br>
              <a:rPr lang="en-IN" sz="6600" b="1" dirty="0"/>
            </a:br>
            <a:r>
              <a:rPr lang="en-IN" sz="6600" b="1" dirty="0"/>
              <a:t/>
            </a:r>
            <a:br>
              <a:rPr lang="en-IN" sz="6600" b="1" dirty="0"/>
            </a:br>
            <a:r>
              <a:rPr lang="en-IN" sz="6600" b="1" dirty="0"/>
              <a:t/>
            </a:r>
            <a:br>
              <a:rPr lang="en-IN" sz="6600" b="1" dirty="0"/>
            </a:br>
            <a:r>
              <a:rPr lang="en-IN" sz="6600" b="1" dirty="0"/>
              <a:t>In a  hope for money, they anxiously wait…..</a:t>
            </a:r>
            <a:br>
              <a:rPr lang="en-IN" sz="6600" b="1" dirty="0"/>
            </a:br>
            <a:r>
              <a:rPr lang="en-IN" sz="6600" b="1" dirty="0"/>
              <a:t/>
            </a:r>
            <a:br>
              <a:rPr lang="en-IN" sz="6600" b="1" dirty="0"/>
            </a:br>
            <a:r>
              <a:rPr lang="en-IN" sz="3600" b="1" dirty="0">
                <a:solidFill>
                  <a:srgbClr val="FFC000"/>
                </a:solidFill>
              </a:rPr>
              <a:t>(most of them are service class people)</a:t>
            </a:r>
            <a:r>
              <a:rPr lang="en-IN" sz="5400" b="1" dirty="0"/>
              <a:t/>
            </a:r>
            <a:br>
              <a:rPr lang="en-IN" sz="5400" b="1" dirty="0"/>
            </a:br>
            <a:r>
              <a:rPr lang="en-IN" sz="5400" b="1" dirty="0"/>
              <a:t/>
            </a:r>
            <a:br>
              <a:rPr lang="en-IN" sz="5400" b="1" dirty="0"/>
            </a:br>
            <a:r>
              <a:rPr lang="en-IN" sz="5400" b="1" dirty="0"/>
              <a:t/>
            </a:r>
            <a:br>
              <a:rPr lang="en-IN" sz="5400" b="1" dirty="0"/>
            </a:br>
            <a:r>
              <a:rPr lang="en-IN" sz="5400" b="1" dirty="0"/>
              <a:t/>
            </a:r>
            <a:br>
              <a:rPr lang="en-IN" sz="5400" b="1" dirty="0"/>
            </a:br>
            <a:endParaRPr lang="en-IN" sz="5400" b="1" dirty="0">
              <a:solidFill>
                <a:srgbClr val="FFC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4800" b="1" dirty="0"/>
              <a:t>They regard discipline, certainty and control. They are loyal to the chair. They are very social people but are unable to handle the problems related with feelings and relationships.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98435" y="57912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3600" b="1" dirty="0"/>
              <a:t/>
            </a:r>
            <a:br>
              <a:rPr lang="en-IN" sz="3600" b="1" dirty="0"/>
            </a:br>
            <a:r>
              <a:rPr lang="en-IN" b="1" dirty="0" smtClean="0"/>
              <a:t>Psychologically, they are conservative, cautious and are specialized in keeping control over their feelings. They prefer to work under the boss under whose supervision their expectations are met.</a:t>
            </a:r>
            <a:r>
              <a:rPr lang="en-IN" sz="3600" b="1" dirty="0"/>
              <a:t/>
            </a:r>
            <a:br>
              <a:rPr lang="en-IN" sz="3600" b="1" dirty="0"/>
            </a:br>
            <a:r>
              <a:rPr lang="en-IN" sz="3600" b="1" dirty="0"/>
              <a:t/>
            </a:r>
            <a:br>
              <a:rPr lang="en-IN" sz="3600" b="1" dirty="0"/>
            </a:br>
            <a:r>
              <a:rPr lang="en-IN" sz="2000" b="1" dirty="0">
                <a:solidFill>
                  <a:srgbClr val="FFC000"/>
                </a:solidFill>
              </a:rPr>
              <a:t>(They can offer to their children only discipline and self-control.)</a:t>
            </a:r>
            <a:r>
              <a:rPr lang="en-IN" sz="3600" b="1" dirty="0"/>
              <a:t/>
            </a:r>
            <a:br>
              <a:rPr lang="en-IN" sz="3600" b="1" dirty="0"/>
            </a:br>
            <a:r>
              <a:rPr lang="en-IN" sz="3600" b="1" dirty="0"/>
              <a:t/>
            </a:r>
            <a:br>
              <a:rPr lang="en-IN" sz="3600" b="1" dirty="0"/>
            </a:br>
            <a:endParaRPr lang="en-IN" sz="3600"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7013" y="293689"/>
            <a:ext cx="9144001" cy="6580187"/>
          </a:xfrm>
        </p:spPr>
        <p:txBody>
          <a:bodyPr/>
          <a:lstStyle/>
          <a:p>
            <a:pPr>
              <a:defRPr/>
            </a:pPr>
            <a:r>
              <a:rPr lang="en-IN" sz="2800" b="1" dirty="0"/>
              <a:t>As parents they expect from their children to be</a:t>
            </a:r>
            <a:r>
              <a:rPr lang="en-IN" b="1" dirty="0" smtClean="0"/>
              <a:t/>
            </a:r>
            <a:br>
              <a:rPr lang="en-IN" b="1" dirty="0" smtClean="0"/>
            </a:br>
            <a:r>
              <a:rPr lang="en-IN" b="1" dirty="0"/>
              <a:t/>
            </a:r>
            <a:br>
              <a:rPr lang="en-IN" b="1" dirty="0"/>
            </a:br>
            <a:r>
              <a:rPr lang="en-IN" sz="4800" b="1" dirty="0">
                <a:solidFill>
                  <a:srgbClr val="FFFF00"/>
                </a:solidFill>
              </a:rPr>
              <a:t>a person who works with complete caution, deals with the colleagues with complete warm-heartedness, well balanced in responding in official matters and full of confidence.</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t>Master in guessing the </a:t>
            </a:r>
            <a:br>
              <a:rPr lang="en-IN" b="1" dirty="0" smtClean="0"/>
            </a:br>
            <a:r>
              <a:rPr lang="en-IN" sz="6600" b="1" dirty="0"/>
              <a:t>future!</a:t>
            </a:r>
            <a:r>
              <a:rPr lang="en-IN" sz="8000" b="1" dirty="0"/>
              <a:t>!</a:t>
            </a:r>
            <a:r>
              <a:rPr lang="en-IN" sz="11500" b="1" dirty="0"/>
              <a:t>!</a:t>
            </a:r>
            <a:r>
              <a:rPr lang="en-IN" b="1" dirty="0" smtClean="0"/>
              <a:t/>
            </a:r>
            <a:br>
              <a:rPr lang="en-IN" b="1" dirty="0" smtClean="0"/>
            </a:br>
            <a:r>
              <a:rPr lang="en-IN" b="1" dirty="0"/>
              <a:t/>
            </a:r>
            <a:br>
              <a:rPr lang="en-IN" b="1" dirty="0"/>
            </a:br>
            <a:r>
              <a:rPr lang="en-IN" b="1" dirty="0" smtClean="0"/>
              <a:t/>
            </a:r>
            <a:br>
              <a:rPr lang="en-IN" b="1" dirty="0" smtClean="0"/>
            </a:br>
            <a:r>
              <a:rPr lang="en-IN" b="1" dirty="0" smtClean="0">
                <a:solidFill>
                  <a:srgbClr val="FFFF00"/>
                </a:solidFill>
              </a:rPr>
              <a:t>(Feel superior and are excellent in steering fear. Most of them are either Industrialists or CEOs.)</a:t>
            </a:r>
            <a:endParaRPr lang="en-IN" b="1" dirty="0">
              <a:solidFill>
                <a:srgbClr val="FFFF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t/>
            </a:r>
            <a:br>
              <a:rPr lang="en-IN" b="1" dirty="0" smtClean="0"/>
            </a:br>
            <a:r>
              <a:rPr lang="en-IN" b="1" dirty="0"/>
              <a:t/>
            </a:r>
            <a:br>
              <a:rPr lang="en-IN" b="1" dirty="0"/>
            </a:br>
            <a:r>
              <a:rPr lang="en-IN" b="1" dirty="0" smtClean="0"/>
              <a:t/>
            </a:r>
            <a:br>
              <a:rPr lang="en-IN" b="1" dirty="0" smtClean="0"/>
            </a:br>
            <a:r>
              <a:rPr lang="en-IN" b="1" dirty="0" smtClean="0"/>
              <a:t>Regarding money making</a:t>
            </a:r>
            <a:br>
              <a:rPr lang="en-IN" b="1" dirty="0" smtClean="0"/>
            </a:br>
            <a:r>
              <a:rPr lang="en-IN" b="1" dirty="0"/>
              <a:t/>
            </a:r>
            <a:br>
              <a:rPr lang="en-IN" b="1" dirty="0"/>
            </a:br>
            <a:r>
              <a:rPr lang="en-IN" b="1" dirty="0" smtClean="0"/>
              <a:t/>
            </a:r>
            <a:br>
              <a:rPr lang="en-IN" b="1" dirty="0" smtClean="0"/>
            </a:br>
            <a:r>
              <a:rPr lang="en-IN" b="1" dirty="0" smtClean="0">
                <a:solidFill>
                  <a:srgbClr val="FFFF00"/>
                </a:solidFill>
              </a:rPr>
              <a:t> </a:t>
            </a:r>
            <a:r>
              <a:rPr lang="en-IN" sz="1100" b="1" dirty="0">
                <a:solidFill>
                  <a:srgbClr val="FFFF00"/>
                </a:solidFill>
              </a:rPr>
              <a:t>c</a:t>
            </a:r>
            <a:r>
              <a:rPr lang="en-IN" sz="1200" b="1" dirty="0">
                <a:solidFill>
                  <a:srgbClr val="FFFF00"/>
                </a:solidFill>
              </a:rPr>
              <a:t>a</a:t>
            </a:r>
            <a:r>
              <a:rPr lang="en-IN" sz="1400" b="1" dirty="0">
                <a:solidFill>
                  <a:srgbClr val="FFFF00"/>
                </a:solidFill>
              </a:rPr>
              <a:t>u</a:t>
            </a:r>
            <a:r>
              <a:rPr lang="en-IN" sz="1600" b="1" dirty="0">
                <a:solidFill>
                  <a:srgbClr val="FFFF00"/>
                </a:solidFill>
              </a:rPr>
              <a:t>t</a:t>
            </a:r>
            <a:r>
              <a:rPr lang="en-IN" sz="1800" b="1" dirty="0">
                <a:solidFill>
                  <a:srgbClr val="FFFF00"/>
                </a:solidFill>
              </a:rPr>
              <a:t>i</a:t>
            </a:r>
            <a:r>
              <a:rPr lang="en-IN" sz="2000" b="1" dirty="0">
                <a:solidFill>
                  <a:srgbClr val="FFFF00"/>
                </a:solidFill>
              </a:rPr>
              <a:t>o</a:t>
            </a:r>
            <a:r>
              <a:rPr lang="en-IN" sz="2400" b="1" dirty="0">
                <a:solidFill>
                  <a:srgbClr val="FFFF00"/>
                </a:solidFill>
              </a:rPr>
              <a:t>u</a:t>
            </a:r>
            <a:r>
              <a:rPr lang="en-IN" sz="2800" b="1" dirty="0">
                <a:solidFill>
                  <a:srgbClr val="FFFF00"/>
                </a:solidFill>
              </a:rPr>
              <a:t>s &amp;</a:t>
            </a:r>
            <a:r>
              <a:rPr lang="en-IN" sz="3600" b="1" dirty="0">
                <a:solidFill>
                  <a:srgbClr val="FFFF00"/>
                </a:solidFill>
              </a:rPr>
              <a:t> </a:t>
            </a:r>
            <a:r>
              <a:rPr lang="en-IN" sz="4000" b="1" dirty="0">
                <a:solidFill>
                  <a:srgbClr val="FFFF00"/>
                </a:solidFill>
              </a:rPr>
              <a:t>f</a:t>
            </a:r>
            <a:r>
              <a:rPr lang="en-IN" b="1" dirty="0" smtClean="0">
                <a:solidFill>
                  <a:srgbClr val="FFFF00"/>
                </a:solidFill>
              </a:rPr>
              <a:t>u</a:t>
            </a:r>
            <a:r>
              <a:rPr lang="en-IN" sz="4800" b="1" dirty="0">
                <a:solidFill>
                  <a:srgbClr val="FFFF00"/>
                </a:solidFill>
              </a:rPr>
              <a:t>l</a:t>
            </a:r>
            <a:r>
              <a:rPr lang="en-IN" sz="5400" b="1" dirty="0">
                <a:solidFill>
                  <a:srgbClr val="FFFF00"/>
                </a:solidFill>
              </a:rPr>
              <a:t>l </a:t>
            </a:r>
            <a:r>
              <a:rPr lang="en-IN" sz="6000" b="1" dirty="0">
                <a:solidFill>
                  <a:srgbClr val="FFFF00"/>
                </a:solidFill>
              </a:rPr>
              <a:t>o</a:t>
            </a:r>
            <a:r>
              <a:rPr lang="en-IN" sz="6600" b="1" dirty="0">
                <a:solidFill>
                  <a:srgbClr val="FFFF00"/>
                </a:solidFill>
              </a:rPr>
              <a:t>f </a:t>
            </a:r>
            <a:r>
              <a:rPr lang="en-IN" sz="6600" b="1" dirty="0"/>
              <a:t/>
            </a:r>
            <a:br>
              <a:rPr lang="en-IN" sz="6600" b="1" dirty="0"/>
            </a:br>
            <a:r>
              <a:rPr lang="en-IN" sz="7200" b="1" dirty="0">
                <a:solidFill>
                  <a:srgbClr val="FFC000"/>
                </a:solidFill>
              </a:rPr>
              <a:t>c</a:t>
            </a:r>
            <a:r>
              <a:rPr lang="en-IN" sz="8000" b="1" dirty="0">
                <a:solidFill>
                  <a:srgbClr val="FFC000"/>
                </a:solidFill>
              </a:rPr>
              <a:t>onfidence</a:t>
            </a:r>
            <a:r>
              <a:rPr lang="en-IN" sz="8800" b="1" dirty="0">
                <a:solidFill>
                  <a:srgbClr val="FFC000"/>
                </a:solidFill>
              </a:rPr>
              <a:t>!</a:t>
            </a:r>
            <a:r>
              <a:rPr lang="en-IN" sz="11500" b="1" dirty="0">
                <a:solidFill>
                  <a:srgbClr val="FFC000"/>
                </a:solidFill>
              </a:rPr>
              <a:t>!</a:t>
            </a:r>
            <a:r>
              <a:rPr lang="en-IN" sz="16600" b="1" dirty="0">
                <a:solidFill>
                  <a:srgbClr val="FFC000"/>
                </a:solidFill>
              </a:rPr>
              <a:t>!</a:t>
            </a:r>
            <a:r>
              <a:rPr lang="en-IN" sz="6600" b="1" dirty="0">
                <a:solidFill>
                  <a:srgbClr val="FFC000"/>
                </a:solidFill>
              </a:rPr>
              <a:t/>
            </a:r>
            <a:br>
              <a:rPr lang="en-IN" sz="6600" b="1" dirty="0">
                <a:solidFill>
                  <a:srgbClr val="FFC000"/>
                </a:solidFill>
              </a:rPr>
            </a:br>
            <a:r>
              <a:rPr lang="en-IN" sz="8800" b="1" dirty="0"/>
              <a:t/>
            </a:r>
            <a:br>
              <a:rPr lang="en-IN" sz="8800" b="1" dirty="0"/>
            </a:br>
            <a:endParaRPr lang="en-IN" sz="8000"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4800" b="1" dirty="0"/>
              <a:t>They are very social with the people who are equal or superior. They are very cautious with below status people. In fact, their relations with them are the outcome of strategic planning.</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4000" b="1" dirty="0"/>
              <a:t>They will show as if they are very keen in going into the depth of a problem but avoid  due to the complex of their superiority which stops them to go into the minute details. However, apparently they attack on the problem with force. It brings a few results to make them feel important and to demonstrate before others, how serious they are?</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77814"/>
            <a:ext cx="9144000" cy="6580187"/>
          </a:xfrm>
        </p:spPr>
        <p:txBody>
          <a:bodyPr/>
          <a:lstStyle/>
          <a:p>
            <a:pPr>
              <a:defRPr/>
            </a:pPr>
            <a:r>
              <a:rPr lang="en-IN" sz="3200" b="1" dirty="0"/>
              <a:t>They consider themselves</a:t>
            </a:r>
            <a:br>
              <a:rPr lang="en-IN" sz="3200" b="1" dirty="0"/>
            </a:br>
            <a:r>
              <a:rPr lang="en-IN" sz="3200" b="1" dirty="0"/>
              <a:t/>
            </a:r>
            <a:br>
              <a:rPr lang="en-IN" sz="3200" b="1" dirty="0"/>
            </a:br>
            <a:r>
              <a:rPr lang="en-IN" sz="4800" b="1" dirty="0">
                <a:solidFill>
                  <a:srgbClr val="FFFF00"/>
                </a:solidFill>
              </a:rPr>
              <a:t>alert, bubbling with life and the one who never accepts defeat.</a:t>
            </a:r>
            <a:r>
              <a:rPr lang="en-IN" sz="3200" b="1" dirty="0"/>
              <a:t/>
            </a:r>
            <a:br>
              <a:rPr lang="en-IN" sz="3200" b="1" dirty="0"/>
            </a:br>
            <a:r>
              <a:rPr lang="en-IN" sz="3200" b="1" dirty="0"/>
              <a:t/>
            </a:r>
            <a:br>
              <a:rPr lang="en-IN" sz="3200" b="1" dirty="0"/>
            </a:br>
            <a:r>
              <a:rPr lang="en-IN" sz="3200" b="1" dirty="0"/>
              <a:t>In addition, they consider </a:t>
            </a:r>
            <a:br>
              <a:rPr lang="en-IN" sz="3200" b="1" dirty="0"/>
            </a:br>
            <a:r>
              <a:rPr lang="en-IN" sz="3200" b="1" dirty="0"/>
              <a:t/>
            </a:r>
            <a:br>
              <a:rPr lang="en-IN" sz="3200" b="1" dirty="0"/>
            </a:br>
            <a:r>
              <a:rPr lang="en-IN" sz="4000" b="1" dirty="0">
                <a:solidFill>
                  <a:srgbClr val="FFFF00"/>
                </a:solidFill>
              </a:rPr>
              <a:t> whosoever comes into their contact is a selfish person.</a:t>
            </a:r>
            <a:endParaRPr lang="en-IN" sz="3200" b="1" dirty="0">
              <a:solidFill>
                <a:srgbClr val="FFFF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5400" b="1" dirty="0"/>
              <a:t>Money earning/making </a:t>
            </a:r>
            <a:br>
              <a:rPr lang="en-IN" sz="5400" b="1" dirty="0"/>
            </a:br>
            <a:r>
              <a:rPr lang="en-IN" sz="6600" b="1" dirty="0">
                <a:solidFill>
                  <a:srgbClr val="FFC000"/>
                </a:solidFill>
              </a:rPr>
              <a:t>and </a:t>
            </a:r>
            <a:r>
              <a:rPr lang="en-IN" sz="6600" b="1" dirty="0"/>
              <a:t/>
            </a:r>
            <a:br>
              <a:rPr lang="en-IN" sz="6600" b="1" dirty="0"/>
            </a:br>
            <a:r>
              <a:rPr lang="en-IN" sz="7200" b="1" dirty="0">
                <a:solidFill>
                  <a:schemeClr val="tx1"/>
                </a:solidFill>
              </a:rPr>
              <a:t>economic freedom</a:t>
            </a:r>
            <a:r>
              <a:rPr lang="en-IN" sz="6600" b="1" dirty="0">
                <a:solidFill>
                  <a:schemeClr val="tx1"/>
                </a:solidFill>
              </a:rPr>
              <a:t> </a:t>
            </a:r>
            <a:r>
              <a:rPr lang="en-IN" sz="6600" b="1" dirty="0"/>
              <a:t/>
            </a:r>
            <a:br>
              <a:rPr lang="en-IN" sz="6600" b="1" dirty="0"/>
            </a:br>
            <a:r>
              <a:rPr lang="en-IN" sz="5400" b="1" dirty="0"/>
              <a:t>are two </a:t>
            </a:r>
            <a:br>
              <a:rPr lang="en-IN" sz="5400" b="1" dirty="0"/>
            </a:br>
            <a:r>
              <a:rPr lang="en-IN" sz="5400" b="1" dirty="0"/>
              <a:t>different realities.</a:t>
            </a:r>
            <a:endParaRPr lang="en-IN" sz="6600"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705600"/>
          </a:xfrm>
        </p:spPr>
        <p:txBody>
          <a:bodyPr/>
          <a:lstStyle/>
          <a:p>
            <a:pPr algn="l">
              <a:defRPr/>
            </a:pPr>
            <a:r>
              <a:rPr lang="en-IN" b="1" dirty="0" smtClean="0"/>
              <a:t>For economic freedom following is essential</a:t>
            </a:r>
            <a:br>
              <a:rPr lang="en-IN" b="1" dirty="0" smtClean="0"/>
            </a:br>
            <a:r>
              <a:rPr lang="en-IN" b="1" dirty="0" smtClean="0"/>
              <a:t/>
            </a:r>
            <a:br>
              <a:rPr lang="en-IN" b="1" dirty="0" smtClean="0"/>
            </a:br>
            <a:r>
              <a:rPr lang="en-IN" b="1" dirty="0" smtClean="0">
                <a:solidFill>
                  <a:srgbClr val="FFC000"/>
                </a:solidFill>
              </a:rPr>
              <a:t>first</a:t>
            </a:r>
            <a:r>
              <a:rPr lang="en-IN" b="1" dirty="0" smtClean="0"/>
              <a:t> </a:t>
            </a:r>
            <a:r>
              <a:rPr lang="en-IN" b="1" dirty="0" smtClean="0">
                <a:solidFill>
                  <a:schemeClr val="tx1"/>
                </a:solidFill>
              </a:rPr>
              <a:t>– you are creative,</a:t>
            </a:r>
            <a:r>
              <a:rPr lang="en-IN" b="1" dirty="0" smtClean="0"/>
              <a:t/>
            </a:r>
            <a:br>
              <a:rPr lang="en-IN" b="1" dirty="0" smtClean="0"/>
            </a:br>
            <a:r>
              <a:rPr lang="en-IN" b="1" dirty="0" smtClean="0">
                <a:solidFill>
                  <a:srgbClr val="FFC000"/>
                </a:solidFill>
              </a:rPr>
              <a:t>second</a:t>
            </a:r>
            <a:r>
              <a:rPr lang="en-IN" b="1" dirty="0" smtClean="0"/>
              <a:t> </a:t>
            </a:r>
            <a:r>
              <a:rPr lang="en-IN" b="1" dirty="0" smtClean="0">
                <a:solidFill>
                  <a:schemeClr val="tx1"/>
                </a:solidFill>
              </a:rPr>
              <a:t>– you have a desire that has been  supported and nourished by the emotion of ‘anger’ and the feeling of ‘compassion’ respectively .</a:t>
            </a:r>
            <a:endParaRPr lang="en-IN" b="1" dirty="0">
              <a:solidFill>
                <a:schemeClr val="tx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2400" b="1" dirty="0"/>
              <a:t>i</a:t>
            </a:r>
            <a:r>
              <a:rPr lang="en-IN" sz="3200" b="1" dirty="0"/>
              <a:t>t </a:t>
            </a:r>
            <a:r>
              <a:rPr lang="en-IN" sz="4000" b="1" dirty="0"/>
              <a:t>i</a:t>
            </a:r>
            <a:r>
              <a:rPr lang="en-IN" sz="5400" b="1" dirty="0"/>
              <a:t>s </a:t>
            </a:r>
            <a:r>
              <a:rPr lang="en-IN" sz="6600" b="1" dirty="0"/>
              <a:t>t</a:t>
            </a:r>
            <a:r>
              <a:rPr lang="en-IN" sz="8000" b="1" dirty="0"/>
              <a:t>r</a:t>
            </a:r>
            <a:r>
              <a:rPr lang="en-IN" sz="9600" b="1" dirty="0"/>
              <a:t>u</a:t>
            </a:r>
            <a:r>
              <a:rPr lang="en-IN" sz="13800" b="1" dirty="0"/>
              <a:t>e</a:t>
            </a:r>
            <a:r>
              <a:rPr lang="en-IN" sz="19900" b="1" dirty="0"/>
              <a:t>!</a:t>
            </a:r>
            <a:r>
              <a:rPr lang="en-IN" sz="28700" b="1" dirty="0"/>
              <a:t>!</a:t>
            </a:r>
            <a:r>
              <a:rPr lang="en-IN" sz="49600" b="1" dirty="0"/>
              <a:t>!</a:t>
            </a:r>
            <a:endParaRPr lang="en-IN" sz="3200"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5400" b="1" dirty="0"/>
              <a:t>Whosoever is economically free his/her personality is an excellent  combination of heredity and environment.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04800"/>
            <a:ext cx="9144000" cy="6580188"/>
          </a:xfrm>
        </p:spPr>
        <p:txBody>
          <a:bodyPr/>
          <a:lstStyle/>
          <a:p>
            <a:pPr>
              <a:defRPr/>
            </a:pPr>
            <a:r>
              <a:rPr lang="en-IN" sz="4000" b="1" dirty="0"/>
              <a:t/>
            </a:r>
            <a:br>
              <a:rPr lang="en-IN" sz="4000" b="1" dirty="0"/>
            </a:br>
            <a:r>
              <a:rPr lang="en-IN" sz="4000" b="1" dirty="0"/>
              <a:t>What is true in case of economically free person is also true in case of poor, back-ward, poet, scientist, engineer, doctor, industrialist or you.</a:t>
            </a:r>
            <a:r>
              <a:rPr lang="en-IN" sz="2800" b="1" dirty="0"/>
              <a:t/>
            </a:r>
            <a:br>
              <a:rPr lang="en-IN" sz="2800" b="1" dirty="0"/>
            </a:br>
            <a:r>
              <a:rPr lang="en-IN" sz="2800" b="1" dirty="0"/>
              <a:t>                                                </a:t>
            </a:r>
            <a:r>
              <a:rPr lang="en-IN" sz="2000" b="1" dirty="0">
                <a:solidFill>
                  <a:srgbClr val="FFC000"/>
                </a:solidFill>
              </a:rPr>
              <a:t>h</a:t>
            </a:r>
            <a:r>
              <a:rPr lang="en-IN" sz="3200" b="1" dirty="0">
                <a:solidFill>
                  <a:srgbClr val="FFC000"/>
                </a:solidFill>
              </a:rPr>
              <a:t>o</a:t>
            </a:r>
            <a:r>
              <a:rPr lang="en-IN" sz="5400" b="1" dirty="0">
                <a:solidFill>
                  <a:srgbClr val="FFC000"/>
                </a:solidFill>
              </a:rPr>
              <a:t>w</a:t>
            </a:r>
            <a:r>
              <a:rPr lang="en-IN" sz="7200" b="1" dirty="0">
                <a:solidFill>
                  <a:srgbClr val="FFC000"/>
                </a:solidFill>
              </a:rPr>
              <a:t>?</a:t>
            </a:r>
            <a:r>
              <a:rPr lang="en-IN" sz="9600" b="1" dirty="0">
                <a:solidFill>
                  <a:srgbClr val="FFC000"/>
                </a:solidFill>
              </a:rPr>
              <a:t>?</a:t>
            </a:r>
            <a:r>
              <a:rPr lang="en-IN" sz="16600" b="1" dirty="0">
                <a:solidFill>
                  <a:srgbClr val="FFC000"/>
                </a:solidFill>
              </a:rPr>
              <a:t>?</a:t>
            </a:r>
            <a:endParaRPr lang="en-IN" sz="7200" b="1" dirty="0">
              <a:solidFill>
                <a:srgbClr val="FFC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4000" b="1" dirty="0">
                <a:solidFill>
                  <a:srgbClr val="FFC000"/>
                </a:solidFill>
              </a:rPr>
              <a:t>When confusion and uncertainty are at their peak and the information available to us is completely feeble and unstructured –</a:t>
            </a:r>
            <a:r>
              <a:rPr lang="en-IN" sz="4800" b="1" dirty="0"/>
              <a:t> </a:t>
            </a:r>
            <a:br>
              <a:rPr lang="en-IN" sz="4800" b="1" dirty="0"/>
            </a:br>
            <a:r>
              <a:rPr lang="en-IN" sz="4800" b="1" dirty="0"/>
              <a:t/>
            </a:r>
            <a:br>
              <a:rPr lang="en-IN" sz="4800" b="1" dirty="0"/>
            </a:br>
            <a:r>
              <a:rPr lang="en-IN" sz="5400" b="1" dirty="0">
                <a:solidFill>
                  <a:schemeClr val="tx1"/>
                </a:solidFill>
              </a:rPr>
              <a:t>in such situation creativity comes to our rescue and we create the ‘future’.</a:t>
            </a:r>
            <a:endParaRPr lang="en-IN" sz="4800" b="1" dirty="0">
              <a:solidFill>
                <a:schemeClr val="tx1"/>
              </a:solidFill>
            </a:endParaRPr>
          </a:p>
        </p:txBody>
      </p:sp>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4800" b="1" dirty="0"/>
              <a:t>Only those can work who can fill the gap of feeble and unstructured data and can visualize the shape of a  ‘whole figure’. That not only gives the complete picture but can also meet the requirements of ‘future’.</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4000" b="1" dirty="0"/>
              <a:t>Comparatively, such people consider themselves</a:t>
            </a:r>
            <a:br>
              <a:rPr lang="en-IN" sz="4000" b="1" dirty="0"/>
            </a:br>
            <a:r>
              <a:rPr lang="en-IN" sz="4000" b="1" dirty="0"/>
              <a:t/>
            </a:r>
            <a:br>
              <a:rPr lang="en-IN" sz="4000" b="1" dirty="0"/>
            </a:br>
            <a:r>
              <a:rPr lang="en-IN" sz="5400" b="1" dirty="0">
                <a:solidFill>
                  <a:srgbClr val="FFFF00"/>
                </a:solidFill>
              </a:rPr>
              <a:t>‘introvert’ who enjoys loneliness, trusts his/her decisions and is very self-sufficient in own-self.</a:t>
            </a:r>
            <a:endParaRPr lang="en-IN" sz="4000" b="1" dirty="0">
              <a:solidFill>
                <a:srgbClr val="FFFF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4800" b="1" dirty="0"/>
              <a:t>They  maintain their independent views. Neither they like being controlled/or monitored by authority, nor they are  controlled by social grammar but are happy within their self-created world of work.</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4800" b="1" dirty="0">
                <a:solidFill>
                  <a:schemeClr val="tx1"/>
                </a:solidFill>
              </a:rPr>
              <a:t>They enjoy their own company during participating in social functions but feel very intensely regarding each movement of the function. If required, they share their feelings with close friends in a detailed manner.</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98435" y="57912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4800" b="1" dirty="0">
                <a:solidFill>
                  <a:schemeClr val="tx1"/>
                </a:solidFill>
              </a:rPr>
              <a:t>They enjoy risk taking behaviour and are ready to put forth their views before others and invite their criticism or frank opinion. Even if it is required, they are ready to learn also.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solidFill>
                  <a:srgbClr val="FFC000"/>
                </a:solidFill>
              </a:rPr>
              <a:t>As a matter of fact</a:t>
            </a:r>
            <a:r>
              <a:rPr lang="en-IN" b="1" dirty="0" smtClean="0"/>
              <a:t/>
            </a:r>
            <a:br>
              <a:rPr lang="en-IN" b="1" dirty="0" smtClean="0"/>
            </a:br>
            <a:r>
              <a:rPr lang="en-IN" b="1" dirty="0"/>
              <a:t/>
            </a:r>
            <a:br>
              <a:rPr lang="en-IN" b="1" dirty="0"/>
            </a:br>
            <a:r>
              <a:rPr lang="en-IN" b="1" dirty="0" smtClean="0">
                <a:solidFill>
                  <a:schemeClr val="tx1"/>
                </a:solidFill>
              </a:rPr>
              <a:t>whosoever is ready to learn and is capable to create the ‘whole’ from minimum inputs, he/she is the person who is empowered to be  economically free.</a:t>
            </a:r>
            <a:endParaRPr lang="en-IN" sz="4800" b="1" dirty="0">
              <a:solidFill>
                <a:schemeClr val="tx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t>They consider themselves</a:t>
            </a:r>
            <a:br>
              <a:rPr lang="en-IN" b="1" dirty="0" smtClean="0"/>
            </a:br>
            <a:r>
              <a:rPr lang="en-IN" b="1" dirty="0"/>
              <a:t/>
            </a:r>
            <a:br>
              <a:rPr lang="en-IN" b="1" dirty="0"/>
            </a:br>
            <a:r>
              <a:rPr lang="en-IN" sz="5400" b="1" dirty="0">
                <a:solidFill>
                  <a:srgbClr val="FFFF00"/>
                </a:solidFill>
              </a:rPr>
              <a:t>independent, competent in peeping into the future, bubbling with confidence and spontaneous.</a:t>
            </a:r>
            <a:endParaRPr lang="en-IN" b="1" dirty="0">
              <a:solidFill>
                <a:srgbClr val="FFFF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4800" b="1" dirty="0">
                <a:solidFill>
                  <a:schemeClr val="tx1"/>
                </a:solidFill>
              </a:rPr>
              <a:t>Process of economic freedom</a:t>
            </a:r>
            <a:br>
              <a:rPr lang="en-IN" sz="4800" b="1" dirty="0">
                <a:solidFill>
                  <a:schemeClr val="tx1"/>
                </a:solidFill>
              </a:rPr>
            </a:br>
            <a:r>
              <a:rPr lang="en-IN" sz="4800" b="1" dirty="0">
                <a:solidFill>
                  <a:schemeClr val="tx1"/>
                </a:solidFill>
              </a:rPr>
              <a:t/>
            </a:r>
            <a:br>
              <a:rPr lang="en-IN" sz="4800" b="1" dirty="0">
                <a:solidFill>
                  <a:schemeClr val="tx1"/>
                </a:solidFill>
              </a:rPr>
            </a:br>
            <a:r>
              <a:rPr lang="en-IN" sz="4800" b="1" dirty="0"/>
              <a:t> is like</a:t>
            </a:r>
            <a:br>
              <a:rPr lang="en-IN" sz="4800" b="1" dirty="0"/>
            </a:br>
            <a:r>
              <a:rPr lang="en-IN" sz="4800" b="1" dirty="0"/>
              <a:t/>
            </a:r>
            <a:br>
              <a:rPr lang="en-IN" sz="4800" b="1" dirty="0"/>
            </a:br>
            <a:r>
              <a:rPr lang="en-IN" sz="4800" b="1" dirty="0">
                <a:solidFill>
                  <a:srgbClr val="FFFF00"/>
                </a:solidFill>
              </a:rPr>
              <a:t>birth of a baby.</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4800" b="1" dirty="0"/>
              <a:t>Pregnancy has its own time-table which cannot be altered. Once conception takes place pregnancy begins that takes its own course till the birth of the baby.</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3600" b="1" dirty="0">
                <a:solidFill>
                  <a:srgbClr val="FFC000"/>
                </a:solidFill>
              </a:rPr>
              <a:t>The mother in whose womb the conception is growing cannot add to it but can influence the baby</a:t>
            </a:r>
            <a:r>
              <a:rPr lang="en-IN" b="1" dirty="0" smtClean="0"/>
              <a:t/>
            </a:r>
            <a:br>
              <a:rPr lang="en-IN" b="1" dirty="0" smtClean="0"/>
            </a:br>
            <a:r>
              <a:rPr lang="en-IN" b="1" dirty="0"/>
              <a:t/>
            </a:r>
            <a:br>
              <a:rPr lang="en-IN" b="1" dirty="0"/>
            </a:br>
            <a:r>
              <a:rPr lang="en-IN" sz="5400" b="1" dirty="0"/>
              <a:t>through her life style, her sensitivity, her anxieties, her experiences and her body constitution.</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3600" b="1" dirty="0"/>
              <a:t>As a mother she influences the embryo who is growing and taking shape in her womb through her constitution and emotional aspects of her personality.</a:t>
            </a:r>
            <a:br>
              <a:rPr lang="en-IN" sz="3600" b="1" dirty="0"/>
            </a:br>
            <a:r>
              <a:rPr lang="en-IN" b="1" dirty="0"/>
              <a:t/>
            </a:r>
            <a:br>
              <a:rPr lang="en-IN" b="1" dirty="0"/>
            </a:br>
            <a:r>
              <a:rPr lang="en-IN" sz="5400" b="1" dirty="0">
                <a:solidFill>
                  <a:srgbClr val="FFFF00"/>
                </a:solidFill>
              </a:rPr>
              <a:t>It is the place where life is growing for existence of a would be individual.</a:t>
            </a:r>
            <a:endParaRPr lang="en-IN" b="1" dirty="0">
              <a:solidFill>
                <a:srgbClr val="FFFF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732588"/>
          </a:xfrm>
        </p:spPr>
        <p:txBody>
          <a:bodyPr/>
          <a:lstStyle/>
          <a:p>
            <a:pPr>
              <a:defRPr/>
            </a:pPr>
            <a:r>
              <a:rPr lang="en-IN" sz="3200" b="1" dirty="0">
                <a:solidFill>
                  <a:srgbClr val="FFC000"/>
                </a:solidFill>
              </a:rPr>
              <a:t>She is the mother who is giving warmth of life and provides all the nourishment for the survival and growth of embryo in her womb</a:t>
            </a:r>
            <a:r>
              <a:rPr lang="en-IN" b="1" dirty="0" smtClean="0"/>
              <a:t/>
            </a:r>
            <a:br>
              <a:rPr lang="en-IN" b="1" dirty="0" smtClean="0"/>
            </a:br>
            <a:r>
              <a:rPr lang="en-IN" b="1" dirty="0"/>
              <a:t/>
            </a:r>
            <a:br>
              <a:rPr lang="en-IN" b="1" dirty="0"/>
            </a:br>
            <a:r>
              <a:rPr lang="en-IN" sz="5400" b="1" dirty="0">
                <a:solidFill>
                  <a:schemeClr val="tx1"/>
                </a:solidFill>
              </a:rPr>
              <a:t>but she is not the creator of the baby who is benefitted from her from all dimensions.</a:t>
            </a:r>
            <a:endParaRPr lang="en-IN" b="1" dirty="0">
              <a:solidFill>
                <a:schemeClr val="tx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t>Likewise, economic freedom  cannot exist unless comes across right type of a person who believes in creating the ‘future’.</a:t>
            </a:r>
            <a:br>
              <a:rPr lang="en-IN" b="1" dirty="0" smtClean="0"/>
            </a:br>
            <a:r>
              <a:rPr lang="en-IN" b="1" dirty="0"/>
              <a:t/>
            </a:r>
            <a:br>
              <a:rPr lang="en-IN" b="1" dirty="0"/>
            </a:br>
            <a:r>
              <a:rPr lang="en-IN" sz="2800" b="1" dirty="0">
                <a:solidFill>
                  <a:srgbClr val="FFC000"/>
                </a:solidFill>
              </a:rPr>
              <a:t>It is not dependent upon opportunities or socio-economic background of the person.</a:t>
            </a:r>
            <a:endParaRPr lang="en-IN" b="1" dirty="0">
              <a:solidFill>
                <a:srgbClr val="FFC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6000" b="1" dirty="0">
                <a:solidFill>
                  <a:srgbClr val="FF0000"/>
                </a:solidFill>
              </a:rPr>
              <a:t>Barriers</a:t>
            </a:r>
            <a:r>
              <a:rPr lang="en-IN" sz="6000" b="1" dirty="0"/>
              <a:t> </a:t>
            </a:r>
            <a:br>
              <a:rPr lang="en-IN" sz="6000" b="1" dirty="0"/>
            </a:br>
            <a:r>
              <a:rPr lang="en-IN" sz="6000" b="1" dirty="0">
                <a:solidFill>
                  <a:srgbClr val="FFFF00"/>
                </a:solidFill>
              </a:rPr>
              <a:t>to</a:t>
            </a:r>
            <a:r>
              <a:rPr lang="en-IN" sz="6000" b="1" dirty="0"/>
              <a:t> </a:t>
            </a:r>
            <a:br>
              <a:rPr lang="en-IN" sz="6000" b="1" dirty="0"/>
            </a:br>
            <a:r>
              <a:rPr lang="en-IN" sz="6000" b="1" dirty="0"/>
              <a:t>Economic Freedom</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4800" b="1" dirty="0"/>
              <a:t>Past</a:t>
            </a:r>
            <a:br>
              <a:rPr lang="en-IN" sz="4800" b="1" dirty="0"/>
            </a:br>
            <a:r>
              <a:rPr lang="en-IN" sz="4800" b="1" dirty="0">
                <a:solidFill>
                  <a:srgbClr val="FFFF00"/>
                </a:solidFill>
              </a:rPr>
              <a:t>e</a:t>
            </a:r>
            <a:r>
              <a:rPr lang="en-IN" sz="5400" b="1" dirty="0">
                <a:solidFill>
                  <a:srgbClr val="FFFF00"/>
                </a:solidFill>
              </a:rPr>
              <a:t>x</a:t>
            </a:r>
            <a:r>
              <a:rPr lang="en-IN" sz="6000" b="1" dirty="0">
                <a:solidFill>
                  <a:srgbClr val="FFFF00"/>
                </a:solidFill>
              </a:rPr>
              <a:t>p</a:t>
            </a:r>
            <a:r>
              <a:rPr lang="en-IN" sz="6600" b="1" dirty="0">
                <a:solidFill>
                  <a:srgbClr val="FFFF00"/>
                </a:solidFill>
              </a:rPr>
              <a:t>e</a:t>
            </a:r>
            <a:r>
              <a:rPr lang="en-IN" sz="7200" b="1" dirty="0">
                <a:solidFill>
                  <a:srgbClr val="FFFF00"/>
                </a:solidFill>
              </a:rPr>
              <a:t>r</a:t>
            </a:r>
            <a:r>
              <a:rPr lang="en-IN" sz="8000" b="1" dirty="0">
                <a:solidFill>
                  <a:srgbClr val="FFFF00"/>
                </a:solidFill>
              </a:rPr>
              <a:t>i</a:t>
            </a:r>
            <a:r>
              <a:rPr lang="en-IN" sz="8800" b="1" dirty="0">
                <a:solidFill>
                  <a:srgbClr val="FFFF00"/>
                </a:solidFill>
              </a:rPr>
              <a:t>e</a:t>
            </a:r>
            <a:r>
              <a:rPr lang="en-IN" sz="9600" b="1" dirty="0">
                <a:solidFill>
                  <a:srgbClr val="FFFF00"/>
                </a:solidFill>
              </a:rPr>
              <a:t>n</a:t>
            </a:r>
            <a:r>
              <a:rPr lang="en-IN" sz="11500" b="1" dirty="0">
                <a:solidFill>
                  <a:srgbClr val="FFFF00"/>
                </a:solidFill>
              </a:rPr>
              <a:t>c</a:t>
            </a:r>
            <a:r>
              <a:rPr lang="en-IN" sz="13800" b="1" dirty="0">
                <a:solidFill>
                  <a:srgbClr val="FFFF00"/>
                </a:solidFill>
              </a:rPr>
              <a:t>e</a:t>
            </a:r>
            <a:r>
              <a:rPr lang="en-IN" sz="16600" b="1" dirty="0">
                <a:solidFill>
                  <a:srgbClr val="FFFF00"/>
                </a:solidFill>
              </a:rPr>
              <a:t>s</a:t>
            </a:r>
            <a:endParaRPr lang="en-IN" sz="6000" b="1" dirty="0">
              <a:solidFill>
                <a:srgbClr val="FFFF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t>Whosoever is controlled by past experiences. He/she is over whelmed by negativity. As a result he/she cannot bear the pressure, hence, is controlled by the grammar of society.</a:t>
            </a:r>
            <a:br>
              <a:rPr lang="en-IN" b="1" dirty="0" smtClean="0"/>
            </a:br>
            <a:r>
              <a:rPr lang="en-IN" b="1" dirty="0"/>
              <a:t/>
            </a:r>
            <a:br>
              <a:rPr lang="en-IN" b="1" dirty="0"/>
            </a:br>
            <a:r>
              <a:rPr lang="en-IN" sz="3600" b="1" dirty="0">
                <a:solidFill>
                  <a:srgbClr val="FFFF00"/>
                </a:solidFill>
              </a:rPr>
              <a:t>(For economic freedom we have to derive energy from past experiences.)</a:t>
            </a:r>
            <a:endParaRPr lang="en-IN" b="1" dirty="0">
              <a:solidFill>
                <a:srgbClr val="FFFF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5400" b="1" dirty="0"/>
              <a:t>When </a:t>
            </a:r>
            <a:br>
              <a:rPr lang="en-IN" sz="5400" b="1" dirty="0"/>
            </a:br>
            <a:r>
              <a:rPr lang="en-IN" sz="5400" b="1" dirty="0">
                <a:solidFill>
                  <a:srgbClr val="FFFF00"/>
                </a:solidFill>
              </a:rPr>
              <a:t>u</a:t>
            </a:r>
            <a:r>
              <a:rPr lang="en-IN" sz="6000" b="1" dirty="0">
                <a:solidFill>
                  <a:srgbClr val="FFFF00"/>
                </a:solidFill>
              </a:rPr>
              <a:t>n</a:t>
            </a:r>
            <a:r>
              <a:rPr lang="en-IN" sz="6600" b="1" dirty="0">
                <a:solidFill>
                  <a:srgbClr val="FFFF00"/>
                </a:solidFill>
              </a:rPr>
              <a:t>c</a:t>
            </a:r>
            <a:r>
              <a:rPr lang="en-IN" sz="7200" b="1" dirty="0">
                <a:solidFill>
                  <a:srgbClr val="FFFF00"/>
                </a:solidFill>
              </a:rPr>
              <a:t>e</a:t>
            </a:r>
            <a:r>
              <a:rPr lang="en-IN" sz="8000" b="1" dirty="0">
                <a:solidFill>
                  <a:srgbClr val="FFFF00"/>
                </a:solidFill>
              </a:rPr>
              <a:t>r</a:t>
            </a:r>
            <a:r>
              <a:rPr lang="en-IN" sz="8800" b="1" dirty="0">
                <a:solidFill>
                  <a:srgbClr val="FFFF00"/>
                </a:solidFill>
              </a:rPr>
              <a:t>t</a:t>
            </a:r>
            <a:r>
              <a:rPr lang="en-IN" sz="9600" b="1" dirty="0">
                <a:solidFill>
                  <a:srgbClr val="FFFF00"/>
                </a:solidFill>
              </a:rPr>
              <a:t>a</a:t>
            </a:r>
            <a:r>
              <a:rPr lang="en-IN" sz="11500" b="1" dirty="0">
                <a:solidFill>
                  <a:srgbClr val="FFFF00"/>
                </a:solidFill>
              </a:rPr>
              <a:t>i</a:t>
            </a:r>
            <a:r>
              <a:rPr lang="en-IN" sz="13800" b="1" dirty="0">
                <a:solidFill>
                  <a:srgbClr val="FFFF00"/>
                </a:solidFill>
              </a:rPr>
              <a:t>n</a:t>
            </a:r>
            <a:r>
              <a:rPr lang="en-IN" sz="16600" b="1" dirty="0">
                <a:solidFill>
                  <a:srgbClr val="FFFF00"/>
                </a:solidFill>
              </a:rPr>
              <a:t>t</a:t>
            </a:r>
            <a:r>
              <a:rPr lang="en-IN" sz="19900" b="1" dirty="0">
                <a:solidFill>
                  <a:srgbClr val="FFFF00"/>
                </a:solidFill>
              </a:rPr>
              <a:t>y</a:t>
            </a:r>
            <a:r>
              <a:rPr lang="en-IN" sz="6600" b="1" dirty="0">
                <a:solidFill>
                  <a:srgbClr val="FFFF00"/>
                </a:solidFill>
              </a:rPr>
              <a:t> </a:t>
            </a:r>
            <a:r>
              <a:rPr lang="en-IN" sz="5400" b="1" dirty="0">
                <a:solidFill>
                  <a:srgbClr val="FFFF00"/>
                </a:solidFill>
              </a:rPr>
              <a:t/>
            </a:r>
            <a:br>
              <a:rPr lang="en-IN" sz="5400" b="1" dirty="0">
                <a:solidFill>
                  <a:srgbClr val="FFFF00"/>
                </a:solidFill>
              </a:rPr>
            </a:br>
            <a:r>
              <a:rPr lang="en-IN" sz="5400" b="1" dirty="0"/>
              <a:t>prevails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4800" b="1" dirty="0"/>
              <a:t>Some people attempt to come out from uncertainty…due to this reason they are trapped in a vicious circle of rigidity.</a:t>
            </a:r>
            <a:br>
              <a:rPr lang="en-IN" sz="4800" b="1" dirty="0"/>
            </a:br>
            <a:r>
              <a:rPr lang="en-IN" sz="4800" b="1" dirty="0"/>
              <a:t/>
            </a:r>
            <a:br>
              <a:rPr lang="en-IN" sz="4800" b="1" dirty="0"/>
            </a:br>
            <a:r>
              <a:rPr lang="en-IN" sz="4000" b="1" dirty="0">
                <a:solidFill>
                  <a:srgbClr val="FFFF00"/>
                </a:solidFill>
              </a:rPr>
              <a:t>(For economic freedom we need to develop tolerance for uncertainty.)</a:t>
            </a:r>
            <a:endParaRPr lang="en-IN" sz="4800" b="1" dirty="0">
              <a:solidFill>
                <a:srgbClr val="FFFF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solidFill>
                  <a:srgbClr val="FFFF00"/>
                </a:solidFill>
              </a:rPr>
              <a:t>i</a:t>
            </a:r>
            <a:r>
              <a:rPr lang="en-IN" sz="4800" b="1" dirty="0">
                <a:solidFill>
                  <a:srgbClr val="FFFF00"/>
                </a:solidFill>
              </a:rPr>
              <a:t>g</a:t>
            </a:r>
            <a:r>
              <a:rPr lang="en-IN" sz="5400" b="1" dirty="0">
                <a:solidFill>
                  <a:srgbClr val="FFFF00"/>
                </a:solidFill>
              </a:rPr>
              <a:t>n</a:t>
            </a:r>
            <a:r>
              <a:rPr lang="en-IN" sz="6000" b="1" dirty="0">
                <a:solidFill>
                  <a:srgbClr val="FFFF00"/>
                </a:solidFill>
              </a:rPr>
              <a:t>o</a:t>
            </a:r>
            <a:r>
              <a:rPr lang="en-IN" sz="6600" b="1" dirty="0">
                <a:solidFill>
                  <a:srgbClr val="FFFF00"/>
                </a:solidFill>
              </a:rPr>
              <a:t>r</a:t>
            </a:r>
            <a:r>
              <a:rPr lang="en-IN" sz="7200" b="1" dirty="0">
                <a:solidFill>
                  <a:srgbClr val="FFFF00"/>
                </a:solidFill>
              </a:rPr>
              <a:t>a</a:t>
            </a:r>
            <a:r>
              <a:rPr lang="en-IN" sz="8000" b="1" dirty="0">
                <a:solidFill>
                  <a:srgbClr val="FFFF00"/>
                </a:solidFill>
              </a:rPr>
              <a:t>n</a:t>
            </a:r>
            <a:r>
              <a:rPr lang="en-IN" sz="8800" b="1" dirty="0">
                <a:solidFill>
                  <a:srgbClr val="FFFF00"/>
                </a:solidFill>
              </a:rPr>
              <a:t>c</a:t>
            </a:r>
            <a:r>
              <a:rPr lang="en-IN" sz="9600" b="1" dirty="0">
                <a:solidFill>
                  <a:srgbClr val="FFFF00"/>
                </a:solidFill>
              </a:rPr>
              <a:t>e</a:t>
            </a:r>
            <a:endParaRPr lang="en-IN" sz="6600" b="1" dirty="0">
              <a:solidFill>
                <a:srgbClr val="FFFF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7113588"/>
          </a:xfrm>
        </p:spPr>
        <p:txBody>
          <a:bodyPr/>
          <a:lstStyle/>
          <a:p>
            <a:pPr>
              <a:defRPr/>
            </a:pPr>
            <a:r>
              <a:rPr lang="en-IN" sz="2800" b="1" dirty="0"/>
              <a:t/>
            </a:r>
            <a:br>
              <a:rPr lang="en-IN" sz="2800" b="1" dirty="0"/>
            </a:br>
            <a:r>
              <a:rPr lang="en-IN" sz="2800" b="1" dirty="0">
                <a:solidFill>
                  <a:srgbClr val="FFC000"/>
                </a:solidFill>
              </a:rPr>
              <a:t>Being afraid a literate person becomes conscious of his/her ignorance. As a result, he begins working like a computer. </a:t>
            </a:r>
            <a:br>
              <a:rPr lang="en-IN" sz="2800" b="1" dirty="0">
                <a:solidFill>
                  <a:srgbClr val="FFC000"/>
                </a:solidFill>
              </a:rPr>
            </a:br>
            <a:r>
              <a:rPr lang="en-IN" sz="2400" b="1" dirty="0">
                <a:solidFill>
                  <a:srgbClr val="FFFF00"/>
                </a:solidFill>
              </a:rPr>
              <a:t>(In backward societies such people go on repeating same sacred book again and again.)</a:t>
            </a:r>
            <a:r>
              <a:rPr lang="en-IN" sz="2400" b="1" dirty="0"/>
              <a:t/>
            </a:r>
            <a:br>
              <a:rPr lang="en-IN" sz="2400" b="1" dirty="0"/>
            </a:br>
            <a:r>
              <a:rPr lang="en-IN" sz="2400" b="1" dirty="0"/>
              <a:t/>
            </a:r>
            <a:br>
              <a:rPr lang="en-IN" sz="2400" b="1" dirty="0"/>
            </a:br>
            <a:r>
              <a:rPr lang="en-IN" sz="3200" b="1" dirty="0">
                <a:solidFill>
                  <a:schemeClr val="tx1"/>
                </a:solidFill>
              </a:rPr>
              <a:t>Apparently delivery mode gives excellent impression due to its obvious purpose and logical approach of working at initial stages.</a:t>
            </a:r>
            <a:br>
              <a:rPr lang="en-IN" sz="3200" b="1" dirty="0">
                <a:solidFill>
                  <a:schemeClr val="tx1"/>
                </a:solidFill>
              </a:rPr>
            </a:br>
            <a:r>
              <a:rPr lang="en-IN" sz="3200" b="1" dirty="0"/>
              <a:t/>
            </a:r>
            <a:br>
              <a:rPr lang="en-IN" sz="3200" b="1" dirty="0"/>
            </a:br>
            <a:r>
              <a:rPr lang="en-IN" sz="3200" b="1" dirty="0">
                <a:solidFill>
                  <a:srgbClr val="FF0000"/>
                </a:solidFill>
              </a:rPr>
              <a:t>B</a:t>
            </a:r>
            <a:r>
              <a:rPr lang="en-IN" sz="2400" b="1" dirty="0">
                <a:solidFill>
                  <a:srgbClr val="FF0000"/>
                </a:solidFill>
              </a:rPr>
              <a:t>ut </a:t>
            </a:r>
            <a:r>
              <a:rPr lang="en-IN" sz="2400" b="1" dirty="0"/>
              <a:t/>
            </a:r>
            <a:br>
              <a:rPr lang="en-IN" sz="2400" b="1" dirty="0"/>
            </a:br>
            <a:r>
              <a:rPr lang="en-IN" sz="2000" b="1" dirty="0">
                <a:solidFill>
                  <a:srgbClr val="FFFF00"/>
                </a:solidFill>
              </a:rPr>
              <a:t>after crossing certain stage such working pattern creates hurdle to economic freedom but becomes a fertile ground for terrorism.</a:t>
            </a:r>
            <a:r>
              <a:rPr lang="en-IN" sz="2400" b="1" dirty="0"/>
              <a:t/>
            </a:r>
            <a:br>
              <a:rPr lang="en-IN" sz="2400" b="1" dirty="0"/>
            </a:br>
            <a:endParaRPr lang="en-IN" sz="2400"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solidFill>
                  <a:srgbClr val="FFFF00"/>
                </a:solidFill>
              </a:rPr>
              <a:t>c</a:t>
            </a:r>
            <a:r>
              <a:rPr lang="en-IN" sz="4800" b="1" dirty="0">
                <a:solidFill>
                  <a:srgbClr val="FFFF00"/>
                </a:solidFill>
              </a:rPr>
              <a:t>o</a:t>
            </a:r>
            <a:r>
              <a:rPr lang="en-IN" sz="5400" b="1" dirty="0">
                <a:solidFill>
                  <a:srgbClr val="FFFF00"/>
                </a:solidFill>
              </a:rPr>
              <a:t>m</a:t>
            </a:r>
            <a:r>
              <a:rPr lang="en-IN" sz="6000" b="1" dirty="0">
                <a:solidFill>
                  <a:srgbClr val="FFFF00"/>
                </a:solidFill>
              </a:rPr>
              <a:t>p</a:t>
            </a:r>
            <a:r>
              <a:rPr lang="en-IN" sz="6600" b="1" dirty="0">
                <a:solidFill>
                  <a:srgbClr val="FFFF00"/>
                </a:solidFill>
              </a:rPr>
              <a:t>e</a:t>
            </a:r>
            <a:r>
              <a:rPr lang="en-IN" sz="7200" b="1" dirty="0">
                <a:solidFill>
                  <a:srgbClr val="FFFF00"/>
                </a:solidFill>
              </a:rPr>
              <a:t>t</a:t>
            </a:r>
            <a:r>
              <a:rPr lang="en-IN" sz="8000" b="1" dirty="0">
                <a:solidFill>
                  <a:srgbClr val="FFFF00"/>
                </a:solidFill>
              </a:rPr>
              <a:t>i</a:t>
            </a:r>
            <a:r>
              <a:rPr lang="en-IN" sz="8800" b="1" dirty="0">
                <a:solidFill>
                  <a:srgbClr val="FFFF00"/>
                </a:solidFill>
              </a:rPr>
              <a:t>t</a:t>
            </a:r>
            <a:r>
              <a:rPr lang="en-IN" sz="9600" b="1" dirty="0">
                <a:solidFill>
                  <a:srgbClr val="FFFF00"/>
                </a:solidFill>
              </a:rPr>
              <a:t>i</a:t>
            </a:r>
            <a:r>
              <a:rPr lang="en-IN" sz="11500" b="1" dirty="0">
                <a:solidFill>
                  <a:srgbClr val="FFFF00"/>
                </a:solidFill>
              </a:rPr>
              <a:t>o</a:t>
            </a:r>
            <a:r>
              <a:rPr lang="en-IN" sz="13800" b="1" dirty="0">
                <a:solidFill>
                  <a:srgbClr val="FFFF00"/>
                </a:solidFill>
              </a:rPr>
              <a:t>n</a:t>
            </a:r>
            <a:endParaRPr lang="en-IN" sz="6600" b="1" dirty="0">
              <a:solidFill>
                <a:srgbClr val="FFFF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2800" b="1" dirty="0"/>
              <a:t>Competition kills the process of evolution of thought at the level of employees.</a:t>
            </a:r>
            <a:br>
              <a:rPr lang="en-IN" sz="2800" b="1" dirty="0"/>
            </a:br>
            <a:r>
              <a:rPr lang="en-IN" sz="2800" b="1" dirty="0"/>
              <a:t/>
            </a:r>
            <a:br>
              <a:rPr lang="en-IN" sz="2800" b="1" dirty="0"/>
            </a:br>
            <a:r>
              <a:rPr lang="en-IN" sz="4000" b="1" dirty="0">
                <a:solidFill>
                  <a:schemeClr val="tx1"/>
                </a:solidFill>
              </a:rPr>
              <a:t>In fact, during creative phase we explore within. Hence, creativity requires a mental state like meditation which is not possible during competition.</a:t>
            </a:r>
            <a:r>
              <a:rPr lang="en-IN" sz="2800" b="1" dirty="0"/>
              <a:t/>
            </a:r>
            <a:br>
              <a:rPr lang="en-IN" sz="2800" b="1" dirty="0"/>
            </a:br>
            <a:r>
              <a:rPr lang="en-IN" sz="2800" b="1" dirty="0"/>
              <a:t/>
            </a:r>
            <a:br>
              <a:rPr lang="en-IN" sz="2800" b="1" dirty="0"/>
            </a:br>
            <a:r>
              <a:rPr lang="en-IN" sz="2800" b="1" dirty="0">
                <a:solidFill>
                  <a:srgbClr val="FFC000"/>
                </a:solidFill>
              </a:rPr>
              <a:t>Certainly, one cannot be compelled to meditate.</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76200"/>
            <a:ext cx="9144000" cy="6781800"/>
          </a:xfrm>
        </p:spPr>
        <p:txBody>
          <a:bodyPr/>
          <a:lstStyle/>
          <a:p>
            <a:pPr>
              <a:defRPr/>
            </a:pPr>
            <a:r>
              <a:rPr lang="en-IN" sz="1800" b="1" dirty="0">
                <a:solidFill>
                  <a:srgbClr val="FFC000"/>
                </a:solidFill>
              </a:rPr>
              <a:t>i</a:t>
            </a:r>
            <a:r>
              <a:rPr lang="en-IN" sz="2000" b="1" dirty="0">
                <a:solidFill>
                  <a:srgbClr val="FFC000"/>
                </a:solidFill>
              </a:rPr>
              <a:t>n</a:t>
            </a:r>
            <a:r>
              <a:rPr lang="en-IN" sz="2800" b="1" dirty="0">
                <a:solidFill>
                  <a:srgbClr val="FFC000"/>
                </a:solidFill>
              </a:rPr>
              <a:t>c</a:t>
            </a:r>
            <a:r>
              <a:rPr lang="en-IN" sz="4000" b="1" dirty="0">
                <a:solidFill>
                  <a:srgbClr val="FFC000"/>
                </a:solidFill>
              </a:rPr>
              <a:t>e</a:t>
            </a:r>
            <a:r>
              <a:rPr lang="en-IN" sz="6000" b="1" dirty="0">
                <a:solidFill>
                  <a:srgbClr val="FFC000"/>
                </a:solidFill>
              </a:rPr>
              <a:t>n</a:t>
            </a:r>
            <a:r>
              <a:rPr lang="en-IN" sz="9600" b="1" dirty="0">
                <a:solidFill>
                  <a:srgbClr val="FFC000"/>
                </a:solidFill>
              </a:rPr>
              <a:t>t</a:t>
            </a:r>
            <a:r>
              <a:rPr lang="en-IN" sz="16600" b="1" dirty="0">
                <a:solidFill>
                  <a:srgbClr val="FFC000"/>
                </a:solidFill>
              </a:rPr>
              <a:t>i</a:t>
            </a:r>
            <a:r>
              <a:rPr lang="en-IN" sz="28700" b="1" dirty="0">
                <a:solidFill>
                  <a:srgbClr val="FFC000"/>
                </a:solidFill>
              </a:rPr>
              <a:t>v</a:t>
            </a:r>
            <a:r>
              <a:rPr lang="en-IN" sz="41300" b="1" dirty="0">
                <a:solidFill>
                  <a:srgbClr val="FFC000"/>
                </a:solidFill>
              </a:rPr>
              <a:t>e</a:t>
            </a:r>
            <a:endParaRPr lang="en-IN" sz="8800" b="1" dirty="0">
              <a:solidFill>
                <a:srgbClr val="FFC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t>True, incentive increases routine productivity. Simultaneously, studies suggest incentive cannot create the environment in which solutions to the problems can serve requirements of all times with all dimensions.</a:t>
            </a:r>
            <a:endParaRPr lang="en-IN"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6000" b="1" dirty="0"/>
              <a:t>Attraction of </a:t>
            </a:r>
            <a:r>
              <a:rPr lang="en-IN" sz="6000" b="1" dirty="0">
                <a:solidFill>
                  <a:srgbClr val="FFC000"/>
                </a:solidFill>
              </a:rPr>
              <a:t>‘reward’</a:t>
            </a:r>
            <a:r>
              <a:rPr lang="en-IN" sz="6000" b="1" dirty="0"/>
              <a:t> or fear of </a:t>
            </a:r>
            <a:r>
              <a:rPr lang="en-IN" sz="6000" b="1" dirty="0">
                <a:solidFill>
                  <a:srgbClr val="FF0000"/>
                </a:solidFill>
              </a:rPr>
              <a:t>‘punishment’ </a:t>
            </a:r>
            <a:r>
              <a:rPr lang="en-IN" sz="6000" b="1" dirty="0"/>
              <a:t/>
            </a:r>
            <a:br>
              <a:rPr lang="en-IN" sz="6000" b="1" dirty="0"/>
            </a:br>
            <a:r>
              <a:rPr lang="en-IN" sz="6600" b="1" dirty="0"/>
              <a:t>can never lead to </a:t>
            </a:r>
            <a:r>
              <a:rPr lang="en-IN" sz="9600" b="1" dirty="0">
                <a:solidFill>
                  <a:schemeClr val="tx1"/>
                </a:solidFill>
              </a:rPr>
              <a:t>creativity.</a:t>
            </a:r>
            <a:endParaRPr lang="en-IN" sz="6600" b="1" dirty="0">
              <a:solidFill>
                <a:schemeClr val="tx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solidFill>
                  <a:srgbClr val="FFFF00"/>
                </a:solidFill>
              </a:rPr>
              <a:t>s</a:t>
            </a:r>
            <a:r>
              <a:rPr lang="en-IN" sz="5400" b="1" dirty="0">
                <a:solidFill>
                  <a:srgbClr val="FFFF00"/>
                </a:solidFill>
              </a:rPr>
              <a:t>t</a:t>
            </a:r>
            <a:r>
              <a:rPr lang="en-IN" sz="7200" b="1" dirty="0">
                <a:solidFill>
                  <a:srgbClr val="FFFF00"/>
                </a:solidFill>
              </a:rPr>
              <a:t>r</a:t>
            </a:r>
            <a:r>
              <a:rPr lang="en-IN" sz="9600" b="1" dirty="0">
                <a:solidFill>
                  <a:srgbClr val="FFFF00"/>
                </a:solidFill>
              </a:rPr>
              <a:t>e</a:t>
            </a:r>
            <a:r>
              <a:rPr lang="en-IN" sz="13800" b="1" dirty="0">
                <a:solidFill>
                  <a:srgbClr val="FFFF00"/>
                </a:solidFill>
              </a:rPr>
              <a:t>s</a:t>
            </a:r>
            <a:r>
              <a:rPr lang="en-IN" sz="19900" b="1" dirty="0">
                <a:solidFill>
                  <a:srgbClr val="FFFF00"/>
                </a:solidFill>
              </a:rPr>
              <a:t>s</a:t>
            </a:r>
            <a:endParaRPr lang="en-IN" sz="6000" b="1" dirty="0">
              <a:solidFill>
                <a:srgbClr val="FFFF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4800" b="1" dirty="0"/>
              <a:t/>
            </a:r>
            <a:br>
              <a:rPr lang="en-IN" sz="4800" b="1" dirty="0"/>
            </a:br>
            <a:r>
              <a:rPr lang="en-IN" sz="4800" b="1" dirty="0"/>
              <a:t>If stress is work related, it will be required for economic freedom. Other than work, stress hampers the creativity in all the circumstances.</a:t>
            </a:r>
            <a:r>
              <a:rPr lang="en-IN" b="1" dirty="0" smtClean="0"/>
              <a:t/>
            </a:r>
            <a:br>
              <a:rPr lang="en-IN" b="1" dirty="0" smtClean="0"/>
            </a:br>
            <a:r>
              <a:rPr lang="en-IN" b="1" dirty="0" smtClean="0"/>
              <a:t/>
            </a:r>
            <a:br>
              <a:rPr lang="en-IN" b="1" dirty="0" smtClean="0"/>
            </a:br>
            <a:r>
              <a:rPr lang="en-IN" b="1" dirty="0"/>
              <a:t/>
            </a:r>
            <a:br>
              <a:rPr lang="en-IN" b="1" dirty="0"/>
            </a:br>
            <a:r>
              <a:rPr lang="en-IN" sz="2400" b="1" dirty="0">
                <a:solidFill>
                  <a:srgbClr val="FFFF00"/>
                </a:solidFill>
              </a:rPr>
              <a:t>(Those suffer the consequences of unhappy marriage and continue the relationship; they cannot hope. This is the reason that India is lagging behind on scientific front.)</a:t>
            </a:r>
            <a:r>
              <a:rPr lang="en-IN" b="1" dirty="0" smtClean="0"/>
              <a:t/>
            </a:r>
            <a:br>
              <a:rPr lang="en-IN" b="1" dirty="0" smtClean="0"/>
            </a:br>
            <a:endParaRPr lang="en-IN"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t>Rich know, “Money is a delusion like a carrot is for the donkey.”</a:t>
            </a:r>
            <a:br>
              <a:rPr lang="en-IN" b="1" dirty="0" smtClean="0"/>
            </a:br>
            <a:r>
              <a:rPr lang="en-IN" b="1" dirty="0"/>
              <a:t/>
            </a:r>
            <a:br>
              <a:rPr lang="en-IN" b="1" dirty="0"/>
            </a:br>
            <a:r>
              <a:rPr lang="en-IN" b="1" dirty="0" smtClean="0"/>
              <a:t/>
            </a:r>
            <a:br>
              <a:rPr lang="en-IN" b="1" dirty="0" smtClean="0"/>
            </a:br>
            <a:r>
              <a:rPr lang="en-IN" sz="4800" b="1" dirty="0">
                <a:solidFill>
                  <a:srgbClr val="FFFF00"/>
                </a:solidFill>
              </a:rPr>
              <a:t>This miracle is possible due to the fact of emotions of</a:t>
            </a:r>
            <a:r>
              <a:rPr lang="en-IN" sz="5400" b="1" dirty="0"/>
              <a:t> ‘greed’ and ‘fear’.</a:t>
            </a:r>
            <a:endParaRPr lang="en-IN"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solidFill>
                  <a:srgbClr val="FFC000"/>
                </a:solidFill>
              </a:rPr>
              <a:t>In real sense</a:t>
            </a:r>
            <a:r>
              <a:rPr lang="en-IN" b="1" dirty="0" smtClean="0"/>
              <a:t/>
            </a:r>
            <a:br>
              <a:rPr lang="en-IN" b="1" dirty="0" smtClean="0"/>
            </a:br>
            <a:r>
              <a:rPr lang="en-IN" b="1" dirty="0"/>
              <a:t/>
            </a:r>
            <a:br>
              <a:rPr lang="en-IN" b="1" dirty="0"/>
            </a:br>
            <a:r>
              <a:rPr lang="en-IN" sz="6600" b="1" dirty="0">
                <a:solidFill>
                  <a:schemeClr val="accent5">
                    <a:lumMod val="20000"/>
                    <a:lumOff val="80000"/>
                  </a:schemeClr>
                </a:solidFill>
              </a:rPr>
              <a:t>“wealth is created.”</a:t>
            </a:r>
            <a:endParaRPr lang="en-IN" b="1" dirty="0">
              <a:solidFill>
                <a:schemeClr val="accent5">
                  <a:lumMod val="20000"/>
                  <a:lumOff val="80000"/>
                </a:schemeClr>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8000" b="1" dirty="0">
                <a:solidFill>
                  <a:srgbClr val="FFC000"/>
                </a:solidFill>
              </a:rPr>
              <a:t>Alas!!!</a:t>
            </a:r>
            <a:r>
              <a:rPr lang="en-IN" sz="8000" b="1" dirty="0"/>
              <a:t/>
            </a:r>
            <a:br>
              <a:rPr lang="en-IN" sz="8000" b="1" dirty="0"/>
            </a:br>
            <a:r>
              <a:rPr lang="en-IN" sz="8000" b="1" dirty="0"/>
              <a:t/>
            </a:r>
            <a:br>
              <a:rPr lang="en-IN" sz="8000" b="1" dirty="0"/>
            </a:br>
            <a:r>
              <a:rPr lang="en-IN" sz="7200" b="1" dirty="0"/>
              <a:t>You don’t “desire”</a:t>
            </a:r>
            <a:r>
              <a:rPr lang="en-IN" sz="8000" b="1" dirty="0"/>
              <a:t> </a:t>
            </a:r>
            <a:r>
              <a:rPr lang="en-IN" sz="6000" b="1" dirty="0"/>
              <a:t>to be</a:t>
            </a:r>
            <a:r>
              <a:rPr lang="en-IN" sz="8000" b="1" dirty="0"/>
              <a:t> </a:t>
            </a:r>
            <a:br>
              <a:rPr lang="en-IN" sz="8000" b="1" dirty="0"/>
            </a:br>
            <a:r>
              <a:rPr lang="en-IN" sz="5400" b="1" dirty="0">
                <a:solidFill>
                  <a:schemeClr val="accent5">
                    <a:lumMod val="20000"/>
                    <a:lumOff val="80000"/>
                  </a:schemeClr>
                </a:solidFill>
              </a:rPr>
              <a:t>economically independent.</a:t>
            </a:r>
            <a:endParaRPr lang="en-IN" sz="8000" b="1" dirty="0">
              <a:solidFill>
                <a:schemeClr val="accent5">
                  <a:lumMod val="20000"/>
                  <a:lumOff val="80000"/>
                </a:schemeClr>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3200" b="1" dirty="0">
                <a:solidFill>
                  <a:schemeClr val="accent5">
                    <a:lumMod val="20000"/>
                    <a:lumOff val="80000"/>
                  </a:schemeClr>
                </a:solidFill>
              </a:rPr>
              <a:t>In case, without extra efforts for adding to your income if you are able to satisfy your family requirements for another six months, you can be economically independent.</a:t>
            </a:r>
            <a:r>
              <a:rPr lang="en-IN" sz="2400" b="1" dirty="0"/>
              <a:t/>
            </a:r>
            <a:br>
              <a:rPr lang="en-IN" sz="2400" b="1" dirty="0"/>
            </a:br>
            <a:r>
              <a:rPr lang="en-IN" sz="2400" b="1" dirty="0"/>
              <a:t/>
            </a:r>
            <a:br>
              <a:rPr lang="en-IN" sz="2400" b="1" dirty="0"/>
            </a:br>
            <a:r>
              <a:rPr lang="en-IN" sz="3600" b="1" dirty="0">
                <a:solidFill>
                  <a:srgbClr val="FFFF00"/>
                </a:solidFill>
              </a:rPr>
              <a:t>If you feel apprehensive, it will refer to:</a:t>
            </a:r>
            <a:r>
              <a:rPr lang="en-IN" sz="3200" b="1" dirty="0">
                <a:solidFill>
                  <a:srgbClr val="FFFF00"/>
                </a:solidFill>
              </a:rPr>
              <a:t/>
            </a:r>
            <a:br>
              <a:rPr lang="en-IN" sz="3200" b="1" dirty="0">
                <a:solidFill>
                  <a:srgbClr val="FFFF00"/>
                </a:solidFill>
              </a:rPr>
            </a:br>
            <a:r>
              <a:rPr lang="en-IN" sz="2400" b="1" dirty="0">
                <a:solidFill>
                  <a:srgbClr val="FFFF00"/>
                </a:solidFill>
              </a:rPr>
              <a:t/>
            </a:r>
            <a:br>
              <a:rPr lang="en-IN" sz="2400" b="1" dirty="0">
                <a:solidFill>
                  <a:srgbClr val="FFFF00"/>
                </a:solidFill>
              </a:rPr>
            </a:br>
            <a:r>
              <a:rPr lang="en-IN" sz="2800" b="1" dirty="0">
                <a:solidFill>
                  <a:srgbClr val="FFC000"/>
                </a:solidFill>
              </a:rPr>
              <a:t>1. you couldn’t develop the language of your health,</a:t>
            </a:r>
            <a:br>
              <a:rPr lang="en-IN" sz="2800" b="1" dirty="0">
                <a:solidFill>
                  <a:srgbClr val="FFC000"/>
                </a:solidFill>
              </a:rPr>
            </a:br>
            <a:r>
              <a:rPr lang="en-IN" sz="2800" b="1" dirty="0">
                <a:solidFill>
                  <a:srgbClr val="FFC000"/>
                </a:solidFill>
              </a:rPr>
              <a:t>2. you couldn’t prepare to derive energy from your experiences,</a:t>
            </a:r>
            <a:br>
              <a:rPr lang="en-IN" sz="2800" b="1" dirty="0">
                <a:solidFill>
                  <a:srgbClr val="FFC000"/>
                </a:solidFill>
              </a:rPr>
            </a:br>
            <a:r>
              <a:rPr lang="en-IN" sz="2400" b="1" dirty="0">
                <a:solidFill>
                  <a:srgbClr val="FFC000"/>
                </a:solidFill>
              </a:rPr>
              <a:t>3. you couldn’t learn to convert house into home, and</a:t>
            </a:r>
            <a:br>
              <a:rPr lang="en-IN" sz="2400" b="1" dirty="0">
                <a:solidFill>
                  <a:srgbClr val="FFC000"/>
                </a:solidFill>
              </a:rPr>
            </a:br>
            <a:r>
              <a:rPr lang="en-IN" sz="2800" b="1" dirty="0">
                <a:solidFill>
                  <a:srgbClr val="FFC000"/>
                </a:solidFill>
              </a:rPr>
              <a:t>4. you could not realize power of love.</a:t>
            </a:r>
            <a:endParaRPr lang="en-IN" sz="2400" b="1" dirty="0">
              <a:solidFill>
                <a:srgbClr val="FFC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3600" b="1" dirty="0">
                <a:solidFill>
                  <a:srgbClr val="FFC000"/>
                </a:solidFill>
              </a:rPr>
              <a:t>By definition, economic freedom is not dependent upon family background and the opportunities available in life. It requires only desire to create. Those are in service and are  young women, they can be empowered to be economically free</a:t>
            </a:r>
            <a:r>
              <a:rPr lang="en-IN" sz="3600" b="1" dirty="0"/>
              <a:t> because</a:t>
            </a:r>
            <a:br>
              <a:rPr lang="en-IN" sz="3600" b="1" dirty="0"/>
            </a:br>
            <a:r>
              <a:rPr lang="en-IN" sz="3600" b="1" dirty="0"/>
              <a:t/>
            </a:r>
            <a:br>
              <a:rPr lang="en-IN" sz="3600" b="1" dirty="0"/>
            </a:br>
            <a:r>
              <a:rPr lang="en-IN" sz="2800" b="1" dirty="0">
                <a:solidFill>
                  <a:schemeClr val="accent5">
                    <a:lumMod val="20000"/>
                    <a:lumOff val="80000"/>
                  </a:schemeClr>
                </a:solidFill>
              </a:rPr>
              <a:t>1) service class gets regular income, and</a:t>
            </a:r>
            <a:br>
              <a:rPr lang="en-IN" sz="2800" b="1" dirty="0">
                <a:solidFill>
                  <a:schemeClr val="accent5">
                    <a:lumMod val="20000"/>
                    <a:lumOff val="80000"/>
                  </a:schemeClr>
                </a:solidFill>
              </a:rPr>
            </a:br>
            <a:r>
              <a:rPr lang="en-IN" sz="2800" b="1" dirty="0">
                <a:solidFill>
                  <a:schemeClr val="accent5">
                    <a:lumMod val="20000"/>
                    <a:lumOff val="80000"/>
                  </a:schemeClr>
                </a:solidFill>
              </a:rPr>
              <a:t>2) all the young women are gifted by creativity for bearing a would be baby.</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3600" b="1" dirty="0"/>
              <a:t>Instead of giving false hopes for creating employment and creating fear of layoff, employers and the government must focus to train its employees to become economically free.</a:t>
            </a:r>
            <a:br>
              <a:rPr lang="en-IN" sz="3600" b="1" dirty="0"/>
            </a:br>
            <a:r>
              <a:rPr lang="en-IN" sz="3600" b="1" dirty="0"/>
              <a:t/>
            </a:r>
            <a:br>
              <a:rPr lang="en-IN" sz="3600" b="1" dirty="0"/>
            </a:br>
            <a:r>
              <a:rPr lang="en-IN" sz="3600" b="1" dirty="0">
                <a:solidFill>
                  <a:srgbClr val="FFFF00"/>
                </a:solidFill>
              </a:rPr>
              <a:t>Likewise, young women must decide instead of producing kids for justifying womanhood, ‘I will give my best through whatever I am doing’.</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3600" b="1" dirty="0"/>
              <a:t>Psychologically, during emergency/or under ‘fear’ we enjoy sharing our sufferings. But during prosperity it is difficult to adjust with the anger or accesses  of our partner.</a:t>
            </a:r>
            <a:br>
              <a:rPr lang="en-IN" sz="3600" b="1" dirty="0"/>
            </a:br>
            <a:r>
              <a:rPr lang="en-IN" sz="3600" b="1" dirty="0"/>
              <a:t/>
            </a:r>
            <a:br>
              <a:rPr lang="en-IN" sz="3600" b="1" dirty="0"/>
            </a:br>
            <a:r>
              <a:rPr lang="en-IN" sz="3600" b="1" dirty="0">
                <a:solidFill>
                  <a:srgbClr val="FFFF00"/>
                </a:solidFill>
              </a:rPr>
              <a:t>Message is very clear. In the beginning couple enjoy living in small quarters. After getting the home loan, they find a huge-house is not meeting their requirements.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4000" b="1" dirty="0">
                <a:solidFill>
                  <a:srgbClr val="FFC000"/>
                </a:solidFill>
              </a:rPr>
              <a:t>In fact, need is that the employers must invest on providing training to their employees on:</a:t>
            </a:r>
            <a:br>
              <a:rPr lang="en-IN" sz="4000" b="1" dirty="0">
                <a:solidFill>
                  <a:srgbClr val="FFC000"/>
                </a:solidFill>
              </a:rPr>
            </a:br>
            <a:r>
              <a:rPr lang="en-IN" sz="4000" b="1" dirty="0">
                <a:solidFill>
                  <a:srgbClr val="FFC000"/>
                </a:solidFill>
              </a:rPr>
              <a:t/>
            </a:r>
            <a:br>
              <a:rPr lang="en-IN" sz="4000" b="1" dirty="0">
                <a:solidFill>
                  <a:srgbClr val="FFC000"/>
                </a:solidFill>
              </a:rPr>
            </a:br>
            <a:r>
              <a:rPr lang="en-IN" sz="3200" b="1" dirty="0">
                <a:solidFill>
                  <a:schemeClr val="tx1"/>
                </a:solidFill>
              </a:rPr>
              <a:t>1. how to develop language of health,</a:t>
            </a:r>
            <a:br>
              <a:rPr lang="en-IN" sz="3200" b="1" dirty="0">
                <a:solidFill>
                  <a:schemeClr val="tx1"/>
                </a:solidFill>
              </a:rPr>
            </a:br>
            <a:r>
              <a:rPr lang="en-IN" sz="3200" b="1" dirty="0">
                <a:solidFill>
                  <a:schemeClr val="tx1"/>
                </a:solidFill>
              </a:rPr>
              <a:t>2. how to derive energy from the past experiences,</a:t>
            </a:r>
            <a:br>
              <a:rPr lang="en-IN" sz="3200" b="1" dirty="0">
                <a:solidFill>
                  <a:schemeClr val="tx1"/>
                </a:solidFill>
              </a:rPr>
            </a:br>
            <a:r>
              <a:rPr lang="en-IN" sz="3200" b="1" dirty="0">
                <a:solidFill>
                  <a:schemeClr val="tx1"/>
                </a:solidFill>
              </a:rPr>
              <a:t>3. how to convert house into home, </a:t>
            </a:r>
            <a:br>
              <a:rPr lang="en-IN" sz="3200" b="1" dirty="0">
                <a:solidFill>
                  <a:schemeClr val="tx1"/>
                </a:solidFill>
              </a:rPr>
            </a:br>
            <a:r>
              <a:rPr lang="en-IN" sz="3200" b="1" dirty="0">
                <a:solidFill>
                  <a:schemeClr val="tx1"/>
                </a:solidFill>
              </a:rPr>
              <a:t>4. how to recharge through power of ‘love’, </a:t>
            </a:r>
            <a:br>
              <a:rPr lang="en-IN" sz="3200" b="1" dirty="0">
                <a:solidFill>
                  <a:schemeClr val="tx1"/>
                </a:solidFill>
              </a:rPr>
            </a:br>
            <a:r>
              <a:rPr lang="en-IN" sz="3200" b="1" dirty="0">
                <a:solidFill>
                  <a:schemeClr val="tx1"/>
                </a:solidFill>
              </a:rPr>
              <a:t>5. how to give best on the job, and</a:t>
            </a:r>
            <a:br>
              <a:rPr lang="en-IN" sz="3200" b="1" dirty="0">
                <a:solidFill>
                  <a:schemeClr val="tx1"/>
                </a:solidFill>
              </a:rPr>
            </a:br>
            <a:r>
              <a:rPr lang="en-IN" sz="3200" b="1" dirty="0">
                <a:solidFill>
                  <a:schemeClr val="tx1"/>
                </a:solidFill>
              </a:rPr>
              <a:t>6. how to desire to be economically independent?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4000" b="1" dirty="0">
                <a:solidFill>
                  <a:srgbClr val="FFC000"/>
                </a:solidFill>
              </a:rPr>
              <a:t>It may look absurd but life is greater than all the justifications   and logic. Therefore, within a short span of one or two generations our youth of such parents will create job not only for him/her-self but for others also.</a:t>
            </a:r>
            <a:r>
              <a:rPr lang="en-IN" sz="4800" b="1" dirty="0"/>
              <a:t/>
            </a:r>
            <a:br>
              <a:rPr lang="en-IN" sz="4800" b="1" dirty="0"/>
            </a:br>
            <a:r>
              <a:rPr lang="en-IN" sz="4800" b="1" dirty="0"/>
              <a:t/>
            </a:r>
            <a:br>
              <a:rPr lang="en-IN" sz="4800" b="1" dirty="0"/>
            </a:br>
            <a:r>
              <a:rPr lang="en-IN" sz="2400" b="1" dirty="0">
                <a:solidFill>
                  <a:schemeClr val="accent6">
                    <a:lumMod val="20000"/>
                    <a:lumOff val="80000"/>
                  </a:schemeClr>
                </a:solidFill>
              </a:rPr>
              <a:t>(Though women empowerment helps in reducing the birth rate yet unemployment  increases exponentially.)</a:t>
            </a:r>
            <a:endParaRPr lang="en-IN" b="1" dirty="0">
              <a:solidFill>
                <a:schemeClr val="accent6">
                  <a:lumMod val="20000"/>
                  <a:lumOff val="80000"/>
                </a:schemeClr>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656387"/>
          </a:xfrm>
        </p:spPr>
        <p:txBody>
          <a:bodyPr/>
          <a:lstStyle/>
          <a:p>
            <a:pPr>
              <a:defRPr/>
            </a:pPr>
            <a:r>
              <a:rPr lang="en-IN" b="1" dirty="0" smtClean="0"/>
              <a:t>Let us declare unanimously</a:t>
            </a:r>
            <a:br>
              <a:rPr lang="en-IN" b="1" dirty="0" smtClean="0"/>
            </a:br>
            <a:r>
              <a:rPr lang="en-IN" sz="4800" b="1" dirty="0">
                <a:solidFill>
                  <a:schemeClr val="accent6">
                    <a:lumMod val="20000"/>
                    <a:lumOff val="80000"/>
                  </a:schemeClr>
                </a:solidFill>
              </a:rPr>
              <a:t>“I want economic freedom.”</a:t>
            </a:r>
            <a:br>
              <a:rPr lang="en-IN" sz="4800" b="1" dirty="0">
                <a:solidFill>
                  <a:schemeClr val="accent6">
                    <a:lumMod val="20000"/>
                    <a:lumOff val="80000"/>
                  </a:schemeClr>
                </a:solidFill>
              </a:rPr>
            </a:br>
            <a:r>
              <a:rPr lang="en-IN" b="1" dirty="0"/>
              <a:t/>
            </a:r>
            <a:br>
              <a:rPr lang="en-IN" b="1" dirty="0"/>
            </a:br>
            <a:r>
              <a:rPr lang="en-IN" b="1" dirty="0" smtClean="0"/>
              <a:t/>
            </a:r>
            <a:br>
              <a:rPr lang="en-IN" b="1" dirty="0" smtClean="0"/>
            </a:br>
            <a:r>
              <a:rPr lang="en-IN" b="1" dirty="0"/>
              <a:t/>
            </a:r>
            <a:br>
              <a:rPr lang="en-IN" b="1" dirty="0"/>
            </a:br>
            <a:r>
              <a:rPr lang="en-IN" b="1" dirty="0" smtClean="0">
                <a:solidFill>
                  <a:srgbClr val="FFC000"/>
                </a:solidFill>
              </a:rPr>
              <a:t>t</a:t>
            </a:r>
            <a:r>
              <a:rPr lang="en-IN" sz="4800" b="1" dirty="0">
                <a:solidFill>
                  <a:srgbClr val="FFC000"/>
                </a:solidFill>
              </a:rPr>
              <a:t>h</a:t>
            </a:r>
            <a:r>
              <a:rPr lang="en-IN" sz="5400" b="1" dirty="0">
                <a:solidFill>
                  <a:srgbClr val="FFC000"/>
                </a:solidFill>
              </a:rPr>
              <a:t>a</a:t>
            </a:r>
            <a:r>
              <a:rPr lang="en-IN" sz="6000" b="1" dirty="0">
                <a:solidFill>
                  <a:srgbClr val="FFC000"/>
                </a:solidFill>
              </a:rPr>
              <a:t>n</a:t>
            </a:r>
            <a:r>
              <a:rPr lang="en-IN" sz="6600" b="1" dirty="0">
                <a:solidFill>
                  <a:srgbClr val="FFC000"/>
                </a:solidFill>
              </a:rPr>
              <a:t>k </a:t>
            </a:r>
            <a:r>
              <a:rPr lang="en-IN" sz="7200" b="1" dirty="0">
                <a:solidFill>
                  <a:srgbClr val="FFC000"/>
                </a:solidFill>
              </a:rPr>
              <a:t>y</a:t>
            </a:r>
            <a:r>
              <a:rPr lang="en-IN" sz="8000" b="1" dirty="0">
                <a:solidFill>
                  <a:srgbClr val="FFC000"/>
                </a:solidFill>
              </a:rPr>
              <a:t>o</a:t>
            </a:r>
            <a:r>
              <a:rPr lang="en-IN" sz="8800" b="1" dirty="0">
                <a:solidFill>
                  <a:srgbClr val="FFC000"/>
                </a:solidFill>
              </a:rPr>
              <a:t>u</a:t>
            </a:r>
            <a:r>
              <a:rPr lang="en-IN" sz="9600" b="1" dirty="0">
                <a:solidFill>
                  <a:srgbClr val="FFC000"/>
                </a:solidFill>
              </a:rPr>
              <a:t>!</a:t>
            </a:r>
            <a:r>
              <a:rPr lang="en-IN" sz="11500" b="1" dirty="0">
                <a:solidFill>
                  <a:srgbClr val="FFC000"/>
                </a:solidFill>
              </a:rPr>
              <a:t>!</a:t>
            </a:r>
            <a:r>
              <a:rPr lang="en-IN" sz="13800" b="1" dirty="0">
                <a:solidFill>
                  <a:srgbClr val="FFC000"/>
                </a:solidFill>
              </a:rPr>
              <a:t>!</a:t>
            </a:r>
            <a:endParaRPr lang="en-IN" sz="8800" b="1" dirty="0">
              <a:solidFill>
                <a:srgbClr val="FFC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newsflash/>
    <p:sndAc>
      <p:stSnd>
        <p:snd r:embed="rId2" name="chimes.wav"/>
      </p:stSnd>
    </p:sndAc>
  </p:transition>
  <p:timing>
    <p:tnLst>
      <p:par>
        <p:cTn id="1" dur="indefinite" restart="never" nodeType="tmRoot"/>
      </p:par>
    </p:tnLst>
  </p:timing>
</p:sld>
</file>

<file path=ppt/theme/theme1.xml><?xml version="1.0" encoding="utf-8"?>
<a:theme xmlns:a="http://schemas.openxmlformats.org/drawingml/2006/main" name="Balance">
  <a:themeElements>
    <a:clrScheme name="Balance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fontScheme name="Balance">
      <a:majorFont>
        <a:latin typeface="Arial"/>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Balance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Balance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Balance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lance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Balance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Balance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Balance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Balance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Balance</Template>
  <TotalTime>4558</TotalTime>
  <Words>1068</Words>
  <Application>Microsoft Office PowerPoint</Application>
  <PresentationFormat>Widescreen</PresentationFormat>
  <Paragraphs>75</Paragraphs>
  <Slides>69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69</vt:i4>
      </vt:variant>
    </vt:vector>
  </HeadingPairs>
  <TitlesOfParts>
    <vt:vector size="75" baseType="lpstr">
      <vt:lpstr>Tahoma</vt:lpstr>
      <vt:lpstr>Arial</vt:lpstr>
      <vt:lpstr>Wingdings</vt:lpstr>
      <vt:lpstr>Calibri</vt:lpstr>
      <vt:lpstr>Times New Roman</vt:lpstr>
      <vt:lpstr>Balance</vt:lpstr>
      <vt:lpstr>Economic Freedom</vt:lpstr>
      <vt:lpstr>    Schooling prepares us for obtaining better percentage in exams. Professional education prepares us for better job. For better quality of life we have to explore our creative potentials. Otherwise by following the dictates of religion we may not satisfy our quest for quality life.  In fact, economic freedom depends upon the decisions that can meet the requirements of “FUTURE”.    </vt:lpstr>
      <vt:lpstr>How??????</vt:lpstr>
      <vt:lpstr>Whosoever is able to demonstrate his/her memory and problem solving capability better than computer is considered ‘brilliant’.</vt:lpstr>
      <vt:lpstr>Likewise, anybody who can give managerial style that is free from human error is considered best manager.</vt:lpstr>
      <vt:lpstr>Such work culture is appreciated by employers as well as by administrators. Otherwise, anybody who follows it in personal life, he/she loses the ability to seek answers to the questions asked by life.</vt:lpstr>
      <vt:lpstr>Since all of us follow such working style, therefore, economic freedom has been a ‘utopia’ for the whole world.  This is the reason that people expect miracles from God or representatives of God  with regard to their good health, trustworthy relations and success.</vt:lpstr>
      <vt:lpstr>For example, when we are deciding for marriage, we don’t have complete information in hand. With the passage of time we get information  piece by piece.  In case, this new information do not confirm our previous decision. Either we attempt to rectify or we try to ignore it. In both the cases our suffering will multiply in intensity.</vt:lpstr>
      <vt:lpstr>Your active participation is invited for the discussion on   Decisions related with life i.e. economic freedom  WELCOME!!!</vt:lpstr>
      <vt:lpstr>In case our decisions meet the requirements of ‘future’, they will create the opportunities for economic freedom.   how????</vt:lpstr>
      <vt:lpstr>1) We are able to develop the language of our health, 2) we come in contact with people with whom trustworthy relations develop, and  3) we are able to handover the desire to brain that is competent enough in making a decision which can attract all the resources that can fulfil the desire.  Hence, our ‘will to live’ becomes powerful to the extent that that creates the ‘future’.</vt:lpstr>
      <vt:lpstr>Social and economic background  influences our money earning/making desire.</vt:lpstr>
      <vt:lpstr>Poor and backward who suffer poverty create poverty only.  His/her life is controlled by the emotion of ‘fear’.</vt:lpstr>
      <vt:lpstr>  For poor/backward parents – their life and the whole world is full of dangers. Therefore, they oppose their wards who believe in life  that is full of self-respect.  Psychologically, they are like a person who is drowned up to the level of his neck. Their all efforts are like a person who does not know swimming but is trying to survive in the flooded river.  They encourage their children to earn more  money alongwith maintaining the culture and family value system. In case, any of their son/daughter attempts to grow as a person, they oppose, rather put hurdles even to the extent of killing.   </vt:lpstr>
      <vt:lpstr>A hope for money makes them excited…..</vt:lpstr>
      <vt:lpstr>They are very conservative parents who teach their children to be  cautious to danger signals, submissive to authority and very warm-hearted to colleagues. (their life is controlled by greed)</vt:lpstr>
      <vt:lpstr>These middle class parents work for their success with complete caution.   (They hide their likings/dis-likings from authority. Keep control over their expectations and excitements while dealing with others.)</vt:lpstr>
      <vt:lpstr>    In a  hope for money, they anxiously wait…..  (most of them are service class people)    </vt:lpstr>
      <vt:lpstr>They regard discipline, certainty and control. They are loyal to the chair. They are very social people but are unable to handle the problems related with feelings and relationships.</vt:lpstr>
      <vt:lpstr> Psychologically, they are conservative, cautious and are specialized in keeping control over their feelings. They prefer to work under the boss under whose supervision their expectations are met.  (They can offer to their children only discipline and self-control.)  </vt:lpstr>
      <vt:lpstr>As parents they expect from their children to be  a person who works with complete caution, deals with the colleagues with complete warm-heartedness, well balanced in responding in official matters and full of confidence.</vt:lpstr>
      <vt:lpstr>Master in guessing the  future!!!   (Feel superior and are excellent in steering fear. Most of them are either Industrialists or CEOs.)</vt:lpstr>
      <vt:lpstr>   Regarding money making    cautious &amp; full of  confidence!!!  </vt:lpstr>
      <vt:lpstr>They are very social with the people who are equal or superior. They are very cautious with below status people. In fact, their relations with them are the outcome of strategic planning.</vt:lpstr>
      <vt:lpstr>They will show as if they are very keen in going into the depth of a problem but avoid  due to the complex of their superiority which stops them to go into the minute details. However, apparently they attack on the problem with force. It brings a few results to make them feel important and to demonstrate before others, how serious they are?</vt:lpstr>
      <vt:lpstr>They consider themselves  alert, bubbling with life and the one who never accepts defeat.  In addition, they consider    whosoever comes into their contact is a selfish person.</vt:lpstr>
      <vt:lpstr>Money earning/making  and  economic freedom  are two  different realities.</vt:lpstr>
      <vt:lpstr>For economic freedom following is essential  first – you are creative, second – you have a desire that has been  supported and nourished by the emotion of ‘anger’ and the feeling of ‘compassion’ respectively .</vt:lpstr>
      <vt:lpstr>it is true!!!</vt:lpstr>
      <vt:lpstr>Whosoever is economically free his/her personality is an excellent  combination of heredity and environment.</vt:lpstr>
      <vt:lpstr> What is true in case of economically free person is also true in case of poor, back-ward, poet, scientist, engineer, doctor, industrialist or you.                                                 how???</vt:lpstr>
      <vt:lpstr>When confusion and uncertainty are at their peak and the information available to us is completely feeble and unstructured –   in such situation creativity comes to our rescue and we create the ‘future’.</vt:lpstr>
      <vt:lpstr>Only those can work who can fill the gap of feeble and unstructured data and can visualize the shape of a  ‘whole figure’. That not only gives the complete picture but can also meet the requirements of ‘future’.</vt:lpstr>
      <vt:lpstr>Comparatively, such people consider themselves  ‘introvert’ who enjoys loneliness, trusts his/her decisions and is very self-sufficient in own-self.</vt:lpstr>
      <vt:lpstr>They  maintain their independent views. Neither they like being controlled/or monitored by authority, nor they are  controlled by social grammar but are happy within their self-created world of work.</vt:lpstr>
      <vt:lpstr>They enjoy their own company during participating in social functions but feel very intensely regarding each movement of the function. If required, they share their feelings with close friends in a detailed manner.</vt:lpstr>
      <vt:lpstr>They enjoy risk taking behaviour and are ready to put forth their views before others and invite their criticism or frank opinion. Even if it is required, they are ready to learn also. </vt:lpstr>
      <vt:lpstr>As a matter of fact  whosoever is ready to learn and is capable to create the ‘whole’ from minimum inputs, he/she is the person who is empowered to be  economically free.</vt:lpstr>
      <vt:lpstr>They consider themselves  independent, competent in peeping into the future, bubbling with confidence and spontaneous.</vt:lpstr>
      <vt:lpstr>Process of economic freedom   is like  birth of a baby.</vt:lpstr>
      <vt:lpstr>Pregnancy has its own time-table which cannot be altered. Once conception takes place pregnancy begins that takes its own course till the birth of the baby.</vt:lpstr>
      <vt:lpstr>The mother in whose womb the conception is growing cannot add to it but can influence the baby  through her life style, her sensitivity, her anxieties, her experiences and her body constitution.</vt:lpstr>
      <vt:lpstr>As a mother she influences the embryo who is growing and taking shape in her womb through her constitution and emotional aspects of her personality.  It is the place where life is growing for existence of a would be individual.</vt:lpstr>
      <vt:lpstr>She is the mother who is giving warmth of life and provides all the nourishment for the survival and growth of embryo in her womb  but she is not the creator of the baby who is benefitted from her from all dimensions.</vt:lpstr>
      <vt:lpstr>Likewise, economic freedom  cannot exist unless comes across right type of a person who believes in creating the ‘future’.  It is not dependent upon opportunities or socio-economic background of the person.</vt:lpstr>
      <vt:lpstr>Barriers  to  Economic Freedom</vt:lpstr>
      <vt:lpstr>Past experiences</vt:lpstr>
      <vt:lpstr>Whosoever is controlled by past experiences. He/she is over whelmed by negativity. As a result he/she cannot bear the pressure, hence, is controlled by the grammar of society.  (For economic freedom we have to derive energy from past experiences.)</vt:lpstr>
      <vt:lpstr>When  uncertainty  prevails</vt:lpstr>
      <vt:lpstr>Some people attempt to come out from uncertainty…due to this reason they are trapped in a vicious circle of rigidity.  (For economic freedom we need to develop tolerance for uncertainty.)</vt:lpstr>
      <vt:lpstr>ignorance</vt:lpstr>
      <vt:lpstr> Being afraid a literate person becomes conscious of his/her ignorance. As a result, he begins working like a computer.  (In backward societies such people go on repeating same sacred book again and again.)  Apparently delivery mode gives excellent impression due to its obvious purpose and logical approach of working at initial stages.  But  after crossing certain stage such working pattern creates hurdle to economic freedom but becomes a fertile ground for terrorism. </vt:lpstr>
      <vt:lpstr>competition</vt:lpstr>
      <vt:lpstr>Competition kills the process of evolution of thought at the level of employees.  In fact, during creative phase we explore within. Hence, creativity requires a mental state like meditation which is not possible during competition.  Certainly, one cannot be compelled to meditate.</vt:lpstr>
      <vt:lpstr>incentive</vt:lpstr>
      <vt:lpstr>True, incentive increases routine productivity. Simultaneously, studies suggest incentive cannot create the environment in which solutions to the problems can serve requirements of all times with all dimensions.</vt:lpstr>
      <vt:lpstr>Attraction of ‘reward’ or fear of ‘punishment’  can never lead to creativity.</vt:lpstr>
      <vt:lpstr>stress</vt:lpstr>
      <vt:lpstr> If stress is work related, it will be required for economic freedom. Other than work, stress hampers the creativity in all the circumstances.   (Those suffer the consequences of unhappy marriage and continue the relationship; they cannot hope. This is the reason that India is lagging behind on scientific front.) </vt:lpstr>
      <vt:lpstr>Rich know, “Money is a delusion like a carrot is for the donkey.”   This miracle is possible due to the fact of emotions of ‘greed’ and ‘fear’.</vt:lpstr>
      <vt:lpstr>In real sense  “wealth is created.”</vt:lpstr>
      <vt:lpstr>Alas!!!  You don’t “desire” to be  economically independent.</vt:lpstr>
      <vt:lpstr>In case, without extra efforts for adding to your income if you are able to satisfy your family requirements for another six months, you can be economically independent.  If you feel apprehensive, it will refer to:  1. you couldn’t develop the language of your health, 2. you couldn’t prepare to derive energy from your experiences, 3. you couldn’t learn to convert house into home, and 4. you could not realize power of love.</vt:lpstr>
      <vt:lpstr>By definition, economic freedom is not dependent upon family background and the opportunities available in life. It requires only desire to create. Those are in service and are  young women, they can be empowered to be economically free because  1) service class gets regular income, and 2) all the young women are gifted by creativity for bearing a would be baby.</vt:lpstr>
      <vt:lpstr>Instead of giving false hopes for creating employment and creating fear of layoff, employers and the government must focus to train its employees to become economically free.  Likewise, young women must decide instead of producing kids for justifying womanhood, ‘I will give my best through whatever I am doing’.</vt:lpstr>
      <vt:lpstr>Psychologically, during emergency/or under ‘fear’ we enjoy sharing our sufferings. But during prosperity it is difficult to adjust with the anger or accesses  of our partner.  Message is very clear. In the beginning couple enjoy living in small quarters. After getting the home loan, they find a huge-house is not meeting their requirements.</vt:lpstr>
      <vt:lpstr>In fact, need is that the employers must invest on providing training to their employees on:  1. how to develop language of health, 2. how to derive energy from the past experiences, 3. how to convert house into home,  4. how to recharge through power of ‘love’,  5. how to give best on the job, and 6. how to desire to be economically independent?</vt:lpstr>
      <vt:lpstr>It may look absurd but life is greater than all the justifications   and logic. Therefore, within a short span of one or two generations our youth of such parents will create job not only for him/her-self but for others also.  (Though women empowerment helps in reducing the birth rate yet unemployment  increases exponentially.)</vt:lpstr>
      <vt:lpstr>Let us declare unanimously “I want economic freedom.”    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Ganesh</dc:creator>
  <cp:lastModifiedBy>Ganesh</cp:lastModifiedBy>
  <cp:revision>505</cp:revision>
  <dcterms:created xsi:type="dcterms:W3CDTF">1601-01-01T00:00:00Z</dcterms:created>
  <dcterms:modified xsi:type="dcterms:W3CDTF">2018-04-22T18:24:46Z</dcterms:modified>
</cp:coreProperties>
</file>