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1" r:id="rId1"/>
  </p:sldMasterIdLst>
  <p:sldIdLst>
    <p:sldId id="324" r:id="rId2"/>
    <p:sldId id="299"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23" r:id="rId19"/>
    <p:sldId id="315" r:id="rId20"/>
    <p:sldId id="316" r:id="rId21"/>
    <p:sldId id="317" r:id="rId22"/>
    <p:sldId id="318" r:id="rId23"/>
    <p:sldId id="319" r:id="rId24"/>
    <p:sldId id="320" r:id="rId25"/>
    <p:sldId id="321" r:id="rId26"/>
    <p:sldId id="322" r:id="rId27"/>
    <p:sldId id="277" r:id="rId28"/>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516"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68F0D0E-44B5-465B-BB41-251CCB1A4EAC}" type="slidenum">
              <a:rPr lang="en-US" altLang="en-US" smtClean="0"/>
              <a:pPr/>
              <a:t>‹#›</a:t>
            </a:fld>
            <a:endParaRPr lang="en-US"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703742"/>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5ED8022-F82C-49C2-8C72-55B0B0762CB8}" type="slidenum">
              <a:rPr lang="en-US" altLang="en-US" smtClean="0"/>
              <a:pPr/>
              <a:t>‹#›</a:t>
            </a:fld>
            <a:endParaRPr lang="en-US" altLang="en-US"/>
          </a:p>
        </p:txBody>
      </p:sp>
    </p:spTree>
    <p:extLst>
      <p:ext uri="{BB962C8B-B14F-4D97-AF65-F5344CB8AC3E}">
        <p14:creationId xmlns:p14="http://schemas.microsoft.com/office/powerpoint/2010/main" val="204468017"/>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D154639-247C-4006-AB54-B58EB74EB5A6}" type="slidenum">
              <a:rPr lang="en-US" altLang="en-US" smtClean="0"/>
              <a:pPr/>
              <a:t>‹#›</a:t>
            </a:fld>
            <a:endParaRPr lang="en-US"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559846"/>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7FF9868B-B24F-4C83-86F2-E1042C02FCD7}" type="slidenum">
              <a:rPr lang="en-US" altLang="en-US" smtClean="0"/>
              <a:pPr/>
              <a:t>‹#›</a:t>
            </a:fld>
            <a:endParaRPr lang="en-US" altLang="en-US"/>
          </a:p>
        </p:txBody>
      </p:sp>
    </p:spTree>
    <p:extLst>
      <p:ext uri="{BB962C8B-B14F-4D97-AF65-F5344CB8AC3E}">
        <p14:creationId xmlns:p14="http://schemas.microsoft.com/office/powerpoint/2010/main" val="1836023960"/>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C3A9ADAB-8B60-4412-B7CE-9DE1F4A8ED47}" type="slidenum">
              <a:rPr lang="en-US" altLang="en-US" smtClean="0"/>
              <a:pPr/>
              <a:t>‹#›</a:t>
            </a:fld>
            <a:endParaRPr lang="en-US" altLang="en-US"/>
          </a:p>
        </p:txBody>
      </p:sp>
    </p:spTree>
    <p:extLst>
      <p:ext uri="{BB962C8B-B14F-4D97-AF65-F5344CB8AC3E}">
        <p14:creationId xmlns:p14="http://schemas.microsoft.com/office/powerpoint/2010/main" val="1401628876"/>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EFC4FEFF-F220-462B-A661-5C3A666B1DE1}" type="slidenum">
              <a:rPr lang="en-US" altLang="en-US" smtClean="0"/>
              <a:pPr/>
              <a:t>‹#›</a:t>
            </a:fld>
            <a:endParaRPr lang="en-US" altLang="en-US"/>
          </a:p>
        </p:txBody>
      </p:sp>
    </p:spTree>
    <p:extLst>
      <p:ext uri="{BB962C8B-B14F-4D97-AF65-F5344CB8AC3E}">
        <p14:creationId xmlns:p14="http://schemas.microsoft.com/office/powerpoint/2010/main" val="2561378622"/>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8AB9804-4162-4D05-8B7F-AF468A3380AF}" type="slidenum">
              <a:rPr lang="en-US" altLang="en-US" smtClean="0"/>
              <a:pPr/>
              <a:t>‹#›</a:t>
            </a:fld>
            <a:endParaRPr lang="en-US" altLang="en-US"/>
          </a:p>
        </p:txBody>
      </p:sp>
    </p:spTree>
    <p:extLst>
      <p:ext uri="{BB962C8B-B14F-4D97-AF65-F5344CB8AC3E}">
        <p14:creationId xmlns:p14="http://schemas.microsoft.com/office/powerpoint/2010/main" val="2552123211"/>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6E15FE4-7B1D-4302-965E-F2ACCD233135}" type="slidenum">
              <a:rPr lang="en-US" altLang="en-US" smtClean="0"/>
              <a:pPr/>
              <a:t>‹#›</a:t>
            </a:fld>
            <a:endParaRPr lang="en-US" altLang="en-US"/>
          </a:p>
        </p:txBody>
      </p:sp>
    </p:spTree>
    <p:extLst>
      <p:ext uri="{BB962C8B-B14F-4D97-AF65-F5344CB8AC3E}">
        <p14:creationId xmlns:p14="http://schemas.microsoft.com/office/powerpoint/2010/main" val="2036174956"/>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E06412A-9641-42FD-8551-B8473285DA0A}" type="slidenum">
              <a:rPr lang="en-US" altLang="en-US" smtClean="0"/>
              <a:pPr/>
              <a:t>‹#›</a:t>
            </a:fld>
            <a:endParaRPr lang="en-US"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8734944"/>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15A3F5E-0F6D-4A9B-8832-808D90CB863F}" type="slidenum">
              <a:rPr lang="en-US" altLang="en-US" smtClean="0"/>
              <a:pPr/>
              <a:t>‹#›</a:t>
            </a:fld>
            <a:endParaRPr lang="en-US" altLang="en-US"/>
          </a:p>
        </p:txBody>
      </p:sp>
    </p:spTree>
    <p:extLst>
      <p:ext uri="{BB962C8B-B14F-4D97-AF65-F5344CB8AC3E}">
        <p14:creationId xmlns:p14="http://schemas.microsoft.com/office/powerpoint/2010/main" val="761100122"/>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5AEA649-E7BF-4B10-8809-22BA9706207D}" type="slidenum">
              <a:rPr lang="en-US" altLang="en-US" smtClean="0"/>
              <a:pPr/>
              <a:t>‹#›</a:t>
            </a:fld>
            <a:endParaRPr lang="en-US"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606242"/>
      </p:ext>
    </p:extLst>
  </p:cSld>
  <p:clrMapOvr>
    <a:masterClrMapping/>
  </p:clrMapOvr>
  <p:transition spd="slow">
    <p:plus/>
    <p:sndAc>
      <p:stSnd>
        <p:snd r:embed="rId1" name="cashreg.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a:defRPr/>
            </a:pPr>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a:defRPr/>
            </a:pPr>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7D36768-63D8-403B-9507-B977DA124D32}" type="slidenum">
              <a:rPr lang="en-US" altLang="en-US" smtClean="0"/>
              <a:pPr/>
              <a:t>‹#›</a:t>
            </a:fld>
            <a:endParaRPr lang="en-US"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212400"/>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Lst>
  <p:transition spd="slow">
    <p:plus/>
    <p:sndAc>
      <p:stSnd>
        <p:snd r:embed="rId13" name="cashreg.wav"/>
      </p:stSnd>
    </p:sndAc>
  </p:transition>
  <p:timing>
    <p:tnLst>
      <p:par>
        <p:cTn id="1" dur="indefinite" restart="never" nodeType="tmRoot"/>
      </p:par>
    </p:tnLst>
  </p:timing>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hyperlink" Target="http://www.magicthroughheart.com/" TargetMode="External"/><Relationship Id="rId4" Type="http://schemas.openxmlformats.org/officeDocument/2006/relationships/hyperlink" Target="http://www.mth.org.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mailto:magicthroughheart@gmail.com" TargetMode="External"/><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85216"/>
            <a:ext cx="9720072" cy="1499616"/>
          </a:xfrm>
        </p:spPr>
        <p:txBody>
          <a:bodyPr/>
          <a:lstStyle/>
          <a:p>
            <a:r>
              <a:rPr lang="en-US" b="1" u="sng" dirty="0" smtClean="0"/>
              <a:t>Engineering of self Consciousness</a:t>
            </a:r>
            <a:endParaRPr lang="en-US" b="1" u="sng"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0803" y="1066800"/>
            <a:ext cx="4918865" cy="3475172"/>
          </a:xfrm>
          <a:prstGeom prst="rect">
            <a:avLst/>
          </a:prstGeom>
        </p:spPr>
      </p:pic>
      <p:sp>
        <p:nvSpPr>
          <p:cNvPr id="4" name="TextBox 3"/>
          <p:cNvSpPr txBox="1"/>
          <p:nvPr/>
        </p:nvSpPr>
        <p:spPr>
          <a:xfrm>
            <a:off x="1600200" y="3857173"/>
            <a:ext cx="9028166" cy="830997"/>
          </a:xfrm>
          <a:prstGeom prst="rect">
            <a:avLst/>
          </a:prstGeom>
          <a:noFill/>
        </p:spPr>
        <p:txBody>
          <a:bodyPr wrap="square" rtlCol="0">
            <a:spAutoFit/>
          </a:bodyPr>
          <a:lstStyle/>
          <a:p>
            <a:pPr algn="ctr"/>
            <a:r>
              <a:rPr lang="en-US" dirty="0" smtClean="0">
                <a:latin typeface="Tw Cen MT Condensed (Headings)"/>
              </a:rPr>
              <a:t>MAGIC THROUGH HEART PSYCOLOGY AND COSULTANCY</a:t>
            </a:r>
          </a:p>
          <a:p>
            <a:pPr algn="ctr"/>
            <a:r>
              <a:rPr lang="en-US" dirty="0" smtClean="0">
                <a:latin typeface="Tw Cen MT Condensed (Headings)"/>
              </a:rPr>
              <a:t>PANVEL</a:t>
            </a:r>
            <a:endParaRPr lang="en-US" dirty="0" smtClean="0">
              <a:latin typeface="Tw Cen MT Condensed (Headings)"/>
            </a:endParaRPr>
          </a:p>
        </p:txBody>
      </p:sp>
      <p:sp>
        <p:nvSpPr>
          <p:cNvPr id="5" name="Subtitle 2"/>
          <p:cNvSpPr txBox="1">
            <a:spLocks/>
          </p:cNvSpPr>
          <p:nvPr/>
        </p:nvSpPr>
        <p:spPr>
          <a:xfrm>
            <a:off x="4217444" y="4876800"/>
            <a:ext cx="3793678" cy="1855637"/>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fontAlgn="auto"/>
            <a:r>
              <a:rPr lang="en-US" dirty="0" smtClean="0"/>
              <a:t>By Dr. Vinod K. Gupta</a:t>
            </a:r>
          </a:p>
          <a:p>
            <a:pPr algn="ctr" fontAlgn="auto"/>
            <a:r>
              <a:rPr lang="en-US" dirty="0" smtClean="0"/>
              <a:t>Magic Through Heart </a:t>
            </a:r>
          </a:p>
          <a:p>
            <a:pPr algn="ctr" fontAlgn="auto"/>
            <a:r>
              <a:rPr lang="en-US" dirty="0" smtClean="0"/>
              <a:t>(</a:t>
            </a:r>
            <a:r>
              <a:rPr lang="en-US" dirty="0" smtClean="0">
                <a:hlinkClick r:id="rId4"/>
              </a:rPr>
              <a:t>www.mth.org.in</a:t>
            </a:r>
            <a:endParaRPr lang="en-US" dirty="0" smtClean="0"/>
          </a:p>
          <a:p>
            <a:pPr algn="ctr" fontAlgn="auto"/>
            <a:r>
              <a:rPr lang="en-US" dirty="0" smtClean="0">
                <a:hlinkClick r:id="rId5"/>
              </a:rPr>
              <a:t>www.magicthroughheart.com</a:t>
            </a:r>
            <a:r>
              <a:rPr lang="en-US" dirty="0" smtClean="0"/>
              <a:t> )</a:t>
            </a:r>
          </a:p>
          <a:p>
            <a:pPr algn="ctr" fontAlgn="auto"/>
            <a:endParaRPr lang="en-US" dirty="0"/>
          </a:p>
        </p:txBody>
      </p:sp>
    </p:spTree>
    <p:extLst>
      <p:ext uri="{BB962C8B-B14F-4D97-AF65-F5344CB8AC3E}">
        <p14:creationId xmlns:p14="http://schemas.microsoft.com/office/powerpoint/2010/main" val="694049167"/>
      </p:ext>
    </p:extLst>
  </p:cSld>
  <p:clrMapOvr>
    <a:masterClrMapping/>
  </p:clrMapOvr>
  <p:transition spd="slow">
    <p:plus/>
    <p:sndAc>
      <p:stSnd>
        <p:snd r:embed="rId2" name="cashreg.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solidFill>
                  <a:srgbClr val="0070C0"/>
                </a:solidFill>
              </a:rPr>
              <a:t>World over, common man suffers, whereas those who are at the helm of affairs, they enjoy all the luxuries of life.</a:t>
            </a:r>
            <a:r>
              <a:rPr lang="en-IN" sz="2800" b="1" dirty="0"/>
              <a:t/>
            </a:r>
            <a:br>
              <a:rPr lang="en-IN" sz="2800" b="1" dirty="0"/>
            </a:br>
            <a:r>
              <a:rPr lang="en-IN" sz="2800" b="1" dirty="0">
                <a:solidFill>
                  <a:srgbClr val="FF0000"/>
                </a:solidFill>
              </a:rPr>
              <a:t>Why?</a:t>
            </a:r>
            <a:r>
              <a:rPr lang="en-IN" sz="2800" b="1" dirty="0"/>
              <a:t/>
            </a:r>
            <a:br>
              <a:rPr lang="en-IN" sz="2800" b="1" dirty="0"/>
            </a:br>
            <a:r>
              <a:rPr lang="en-IN" sz="2800" b="1" dirty="0">
                <a:solidFill>
                  <a:schemeClr val="accent4">
                    <a:lumMod val="95000"/>
                    <a:lumOff val="5000"/>
                  </a:schemeClr>
                </a:solidFill>
              </a:rPr>
              <a:t>Brilliant – cum – talented people conceive pros and cons of each move and attempt to ensure that they win the race. They are competent enough to win confidence of common man through their impressive memory and problem solving approach to his/her long standing  problems. As a result, he/she elects them to the highest office.</a:t>
            </a:r>
            <a:r>
              <a:rPr lang="en-IN" sz="2800" b="1" dirty="0">
                <a:solidFill>
                  <a:srgbClr val="002060"/>
                </a:solidFill>
              </a:rPr>
              <a:t/>
            </a:r>
            <a:br>
              <a:rPr lang="en-IN" sz="2800" b="1" dirty="0">
                <a:solidFill>
                  <a:srgbClr val="002060"/>
                </a:solidFill>
              </a:rPr>
            </a:br>
            <a:r>
              <a:rPr lang="en-IN" sz="2800" b="1" dirty="0">
                <a:solidFill>
                  <a:srgbClr val="00B050"/>
                </a:solidFill>
              </a:rPr>
              <a:t>But they lose at the end because ‘LIFE’ is greater.</a:t>
            </a:r>
            <a:r>
              <a:rPr lang="en-IN" sz="2800" b="1" dirty="0"/>
              <a:t/>
            </a:r>
            <a:br>
              <a:rPr lang="en-IN" sz="2800" b="1" dirty="0"/>
            </a:br>
            <a:r>
              <a:rPr lang="en-IN" sz="2800" b="1" dirty="0">
                <a:solidFill>
                  <a:srgbClr val="FF0000"/>
                </a:solidFill>
              </a:rPr>
              <a:t>How?</a:t>
            </a:r>
            <a:br>
              <a:rPr lang="en-IN" sz="2800" b="1" dirty="0">
                <a:solidFill>
                  <a:srgbClr val="FF0000"/>
                </a:solidFill>
              </a:rPr>
            </a:br>
            <a:r>
              <a:rPr lang="en-IN" sz="3600" b="1" dirty="0">
                <a:solidFill>
                  <a:srgbClr val="00B0F0"/>
                </a:solidFill>
              </a:rPr>
              <a:t>Let us join to see why?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5425" y="0"/>
            <a:ext cx="9144000" cy="6732588"/>
          </a:xfrm>
        </p:spPr>
        <p:txBody>
          <a:bodyPr/>
          <a:lstStyle/>
          <a:p>
            <a:pPr>
              <a:defRPr/>
            </a:pPr>
            <a:r>
              <a:rPr lang="en-IN" sz="1800" b="1" dirty="0"/>
              <a:t>When I say, ‘this is me’. This ‘me’ consists – some homogeneous, some personal, some cultural experiences and beliefs. In fact, I am recognized in society as an ‘individual’ because of my this ‘me’.</a:t>
            </a:r>
            <a:r>
              <a:rPr lang="en-IN" sz="1400" b="1" dirty="0"/>
              <a:t/>
            </a:r>
            <a:br>
              <a:rPr lang="en-IN" sz="1400" b="1" dirty="0"/>
            </a:br>
            <a:r>
              <a:rPr lang="en-IN" sz="1400" b="1" dirty="0"/>
              <a:t/>
            </a:r>
            <a:br>
              <a:rPr lang="en-IN" sz="1400" b="1" dirty="0"/>
            </a:br>
            <a:r>
              <a:rPr lang="en-IN" sz="1400" b="1" dirty="0"/>
              <a:t>You are invited to join discussions on</a:t>
            </a:r>
            <a:br>
              <a:rPr lang="en-IN" sz="1400" b="1" dirty="0"/>
            </a:br>
            <a:r>
              <a:rPr lang="en-IN" sz="1400" b="1" dirty="0"/>
              <a:t/>
            </a:r>
            <a:br>
              <a:rPr lang="en-IN" sz="1400" b="1" dirty="0"/>
            </a:br>
            <a:r>
              <a:rPr lang="en-IN" b="1" dirty="0">
                <a:solidFill>
                  <a:srgbClr val="0070C0"/>
                </a:solidFill>
              </a:rPr>
              <a:t>self-consciousness of ‘me’.</a:t>
            </a:r>
            <a:r>
              <a:rPr lang="en-IN" sz="1800" b="1" dirty="0"/>
              <a:t/>
            </a:r>
            <a:br>
              <a:rPr lang="en-IN" sz="1800" b="1" dirty="0"/>
            </a:br>
            <a:r>
              <a:rPr lang="en-IN" sz="1800" b="1" dirty="0"/>
              <a:t/>
            </a:r>
            <a:br>
              <a:rPr lang="en-IN" sz="1800" b="1" dirty="0"/>
            </a:br>
            <a:r>
              <a:rPr lang="en-IN" sz="1400" b="1" dirty="0">
                <a:solidFill>
                  <a:srgbClr val="FF0000"/>
                </a:solidFill>
              </a:rPr>
              <a:t>w</a:t>
            </a:r>
            <a:r>
              <a:rPr lang="en-IN" sz="1600" b="1" dirty="0">
                <a:solidFill>
                  <a:srgbClr val="FF0000"/>
                </a:solidFill>
              </a:rPr>
              <a:t>e</a:t>
            </a:r>
            <a:r>
              <a:rPr lang="en-IN" sz="2000" b="1" dirty="0">
                <a:solidFill>
                  <a:srgbClr val="FF0000"/>
                </a:solidFill>
              </a:rPr>
              <a:t>l</a:t>
            </a:r>
            <a:r>
              <a:rPr lang="en-IN" b="1" dirty="0">
                <a:solidFill>
                  <a:srgbClr val="FF0000"/>
                </a:solidFill>
              </a:rPr>
              <a:t>c</a:t>
            </a:r>
            <a:r>
              <a:rPr lang="en-IN" b="1" dirty="0" smtClean="0">
                <a:solidFill>
                  <a:srgbClr val="FF0000"/>
                </a:solidFill>
              </a:rPr>
              <a:t>o</a:t>
            </a:r>
            <a:r>
              <a:rPr lang="en-IN" sz="7200" b="1" dirty="0">
                <a:solidFill>
                  <a:srgbClr val="FF0000"/>
                </a:solidFill>
              </a:rPr>
              <a:t>m</a:t>
            </a:r>
            <a:r>
              <a:rPr lang="en-IN" sz="16600" b="1" dirty="0">
                <a:solidFill>
                  <a:srgbClr val="FF0000"/>
                </a:solidFill>
              </a:rPr>
              <a:t>e!</a:t>
            </a:r>
            <a:r>
              <a:rPr lang="en-IN" sz="19900" b="1" dirty="0">
                <a:solidFill>
                  <a:srgbClr val="FF0000"/>
                </a:solidFill>
              </a:rPr>
              <a:t>!</a:t>
            </a:r>
            <a:r>
              <a:rPr lang="en-IN" sz="23900" b="1" dirty="0">
                <a:solidFill>
                  <a:srgbClr val="FF0000"/>
                </a:solidFill>
              </a:rPr>
              <a:t>!</a:t>
            </a:r>
            <a:endParaRPr lang="en-IN" sz="1400"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800" b="1" dirty="0">
                <a:solidFill>
                  <a:srgbClr val="002060"/>
                </a:solidFill>
              </a:rPr>
              <a:t>This feeling of ‘me’ is very minutely, rather microscopically associated with my recent plans – what I am going to do for the achievements of my goals.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3600" b="1" dirty="0"/>
              <a:t/>
            </a:r>
            <a:br>
              <a:rPr lang="en-IN" sz="3600" b="1" dirty="0"/>
            </a:br>
            <a:r>
              <a:rPr lang="en-IN" sz="4800" b="1" dirty="0"/>
              <a:t>My ‘wants’, my ‘intentions’ in fact, represent my valuable needs and presses.</a:t>
            </a:r>
            <a:br>
              <a:rPr lang="en-IN" sz="4800" b="1" dirty="0"/>
            </a:br>
            <a:r>
              <a:rPr lang="en-IN" sz="3600" b="1" dirty="0"/>
              <a:t/>
            </a:r>
            <a:br>
              <a:rPr lang="en-IN" sz="3600" b="1" dirty="0"/>
            </a:br>
            <a:r>
              <a:rPr lang="en-IN" b="1" dirty="0">
                <a:solidFill>
                  <a:srgbClr val="FF0000"/>
                </a:solidFill>
              </a:rPr>
              <a:t>(When someone tells, ‘I want this’.</a:t>
            </a:r>
            <a:br>
              <a:rPr lang="en-IN" b="1" dirty="0">
                <a:solidFill>
                  <a:srgbClr val="FF0000"/>
                </a:solidFill>
              </a:rPr>
            </a:br>
            <a:r>
              <a:rPr lang="en-IN" b="1" dirty="0">
                <a:solidFill>
                  <a:srgbClr val="FF0000"/>
                </a:solidFill>
              </a:rPr>
              <a:t>He/she is not only expressing his/her needs and presses but informing regarding his/her future goals. What he/she will do in course of future actions.)</a:t>
            </a:r>
            <a:br>
              <a:rPr lang="en-IN" b="1" dirty="0">
                <a:solidFill>
                  <a:srgbClr val="FF0000"/>
                </a:solidFill>
              </a:rPr>
            </a:br>
            <a:r>
              <a:rPr lang="en-IN" sz="3600" b="1" dirty="0"/>
              <a:t/>
            </a:r>
            <a:br>
              <a:rPr lang="en-IN" sz="3600" b="1" dirty="0"/>
            </a:br>
            <a:endParaRPr lang="en-IN" sz="36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
            </a:r>
            <a:br>
              <a:rPr lang="en-IN" sz="3600" b="1" dirty="0"/>
            </a:br>
            <a:r>
              <a:rPr lang="en-IN" sz="3600" b="1" dirty="0"/>
              <a:t/>
            </a:r>
            <a:br>
              <a:rPr lang="en-IN" sz="3600" b="1" dirty="0"/>
            </a:br>
            <a:r>
              <a:rPr lang="en-IN" sz="3600" b="1" dirty="0"/>
              <a:t>How much I am conscious regarding my needs and presses? In fact, such degree of my consciousness will  decide the amount of information received by me. In this process of urgency and importance, I may miss to register the information that is very valuable but not important at the moment.</a:t>
            </a:r>
            <a:br>
              <a:rPr lang="en-IN" sz="3600" b="1" dirty="0"/>
            </a:br>
            <a:r>
              <a:rPr lang="en-IN" sz="3600" b="1" dirty="0"/>
              <a:t/>
            </a:r>
            <a:br>
              <a:rPr lang="en-IN" sz="3600" b="1" dirty="0"/>
            </a:br>
            <a:endParaRPr lang="en-IN" sz="36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b="1" dirty="0">
                <a:solidFill>
                  <a:srgbClr val="FF0000"/>
                </a:solidFill>
              </a:rPr>
              <a:t>(Eye is most intricate sense organ for receiving the information. It sends   one unit of information to brain when 10 billion unit of information is reaching to the existence. Likewise, our body receives one million unit information per second.)</a:t>
            </a:r>
            <a:r>
              <a:rPr lang="en-IN" sz="3600" b="1" dirty="0"/>
              <a:t/>
            </a:r>
            <a:br>
              <a:rPr lang="en-IN" sz="3600" b="1" dirty="0"/>
            </a:br>
            <a:r>
              <a:rPr lang="en-IN" sz="3600" b="1" dirty="0"/>
              <a:t/>
            </a:r>
            <a:br>
              <a:rPr lang="en-IN" sz="3600" b="1" dirty="0"/>
            </a:br>
            <a:r>
              <a:rPr lang="en-IN" sz="4000" b="1" dirty="0">
                <a:solidFill>
                  <a:srgbClr val="002060"/>
                </a:solidFill>
              </a:rPr>
              <a:t>Such valuable information goes un-registered when consciousness of ‘me’ is heightened with regard to importance and urgency  of my recent ‘needs and presses’.</a:t>
            </a:r>
            <a:endParaRPr lang="en-IN" sz="4000" dirty="0">
              <a:solidFill>
                <a:srgbClr val="00206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800" b="1" dirty="0"/>
              <a:t>While working like delivery mode of computer, psychologically we work very cautiously, as if the world we are working in is full of dangers. A slight slip may cause enormous loss to our future plans and goals.</a:t>
            </a:r>
            <a:br>
              <a:rPr lang="en-IN" sz="2800" b="1" dirty="0"/>
            </a:br>
            <a:r>
              <a:rPr lang="en-IN" sz="2800" b="1" dirty="0"/>
              <a:t/>
            </a:r>
            <a:br>
              <a:rPr lang="en-IN" sz="2800" b="1" dirty="0"/>
            </a:br>
            <a:r>
              <a:rPr lang="en-IN" b="1" dirty="0">
                <a:solidFill>
                  <a:srgbClr val="FF0000"/>
                </a:solidFill>
              </a:rPr>
              <a:t>Those are known as brilliant – cum –  talented they operate with such mentality. As a result, they succeed in their immediate missions.</a:t>
            </a:r>
            <a:r>
              <a:rPr lang="en-IN" b="1" dirty="0"/>
              <a:t/>
            </a:r>
            <a:br>
              <a:rPr lang="en-IN" b="1" dirty="0"/>
            </a:br>
            <a:r>
              <a:rPr lang="en-IN" sz="2800" b="1" dirty="0"/>
              <a:t/>
            </a:r>
            <a:br>
              <a:rPr lang="en-IN" sz="2800" b="1" dirty="0"/>
            </a:br>
            <a:r>
              <a:rPr lang="en-IN" sz="2800" b="1" dirty="0">
                <a:solidFill>
                  <a:srgbClr val="002060"/>
                </a:solidFill>
              </a:rPr>
              <a:t>But their cycle of hypothalamus, pituitary and adrenal (HPA) gets excited, hence, adrenal begins releasing its hormones on regular basis. As a result, they suffer with life long diseases like blood pressure, diabetes, etc.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solidFill>
                  <a:srgbClr val="0070C0"/>
                </a:solidFill>
              </a:rPr>
              <a:t>Since advancement in medical sciences have made it possible to treat the disease, therefore such people enjoy those facilities and remain fit but during their tenure social development stagnates.</a:t>
            </a:r>
            <a:r>
              <a:rPr lang="en-IN" sz="3600" b="1" dirty="0"/>
              <a:t/>
            </a:r>
            <a:br>
              <a:rPr lang="en-IN" sz="3600" b="1" dirty="0"/>
            </a:br>
            <a:r>
              <a:rPr lang="en-IN" sz="3600" b="1" dirty="0"/>
              <a:t/>
            </a:r>
            <a:br>
              <a:rPr lang="en-IN" sz="3600" b="1" dirty="0"/>
            </a:br>
            <a:r>
              <a:rPr lang="en-IN" sz="3600" b="1" dirty="0"/>
              <a:t>The common man who avails those facilities, he/she does not suffer. Otherwise, either masses suffer sickness and/or get involved in criminal activities.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b="1" dirty="0" smtClean="0"/>
              <a:t>In delivery mode we don’t see just for the purpose of seeing, rather we look with a view of what we have already thought of. In fact, we search with the intention of confirming the pre-conceived information.</a:t>
            </a:r>
            <a:br>
              <a:rPr lang="en-IN" b="1" dirty="0" smtClean="0"/>
            </a:br>
            <a:r>
              <a:rPr lang="en-IN" b="1" dirty="0" smtClean="0"/>
              <a:t/>
            </a:r>
            <a:br>
              <a:rPr lang="en-IN" b="1" dirty="0" smtClean="0"/>
            </a:br>
            <a:r>
              <a:rPr lang="en-IN" sz="2800" b="1" dirty="0">
                <a:solidFill>
                  <a:srgbClr val="FF0000"/>
                </a:solidFill>
              </a:rPr>
              <a:t>(This is the reason because of which brilliant – cum – talented managers don’t succeed when business become complex and uncertain.)</a:t>
            </a:r>
            <a:r>
              <a:rPr lang="en-IN" sz="3600" b="1" dirty="0"/>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b="1" dirty="0"/>
              <a:t/>
            </a:r>
            <a:br>
              <a:rPr lang="en-IN" b="1" dirty="0"/>
            </a:br>
            <a:r>
              <a:rPr lang="en-IN" b="1" dirty="0"/>
              <a:t/>
            </a:r>
            <a:br>
              <a:rPr lang="en-IN" b="1" dirty="0"/>
            </a:br>
            <a:r>
              <a:rPr lang="en-IN" b="1" dirty="0"/>
              <a:t>Anybody who is hasty, anxious or under stress for achieving the target – all the efforts go waste. Rather,  loosing the game becomes  destiny of the person. It is due to the fact of vision that becomes ‘tunnel’ like which does not allow person to use other information necessary for success.</a:t>
            </a:r>
            <a:r>
              <a:rPr lang="en-IN" sz="2800" b="1" dirty="0"/>
              <a:t/>
            </a:r>
            <a:br>
              <a:rPr lang="en-IN" sz="2800" b="1" dirty="0"/>
            </a:br>
            <a:r>
              <a:rPr lang="en-IN" sz="2800" b="1" dirty="0"/>
              <a:t/>
            </a:r>
            <a:br>
              <a:rPr lang="en-IN" sz="2800" b="1" dirty="0"/>
            </a:br>
            <a:r>
              <a:rPr lang="en-IN" sz="2800" b="1" dirty="0"/>
              <a:t/>
            </a:r>
            <a:br>
              <a:rPr lang="en-IN" sz="2800" b="1" dirty="0"/>
            </a:br>
            <a:r>
              <a:rPr lang="en-IN" sz="2400" b="1" dirty="0">
                <a:solidFill>
                  <a:srgbClr val="FF0000"/>
                </a:solidFill>
              </a:rPr>
              <a:t>(He/she uses only the single unit of information sent to the brain through eye. Other information received by the body is not registered by his/her consciousness of the brain.)</a:t>
            </a:r>
            <a:br>
              <a:rPr lang="en-IN" sz="2400" b="1" dirty="0">
                <a:solidFill>
                  <a:srgbClr val="FF0000"/>
                </a:solidFill>
              </a:rPr>
            </a:br>
            <a:r>
              <a:rPr lang="en-IN" sz="2800" b="1" dirty="0">
                <a:solidFill>
                  <a:srgbClr val="FF0000"/>
                </a:solidFill>
              </a:rPr>
              <a:t/>
            </a:r>
            <a:br>
              <a:rPr lang="en-IN" sz="2800" b="1" dirty="0">
                <a:solidFill>
                  <a:srgbClr val="FF0000"/>
                </a:solidFill>
              </a:rPr>
            </a:br>
            <a:endParaRPr lang="en-IN" sz="2800"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800" b="1" dirty="0"/>
              <a:t>Hot, noisy and/or stressful environment is responsible to develop ‘tunnel-vision’. Under such work environment only routine natured jobs can be performed.</a:t>
            </a:r>
            <a:r>
              <a:rPr lang="en-IN" sz="4000" b="1" dirty="0"/>
              <a:t> </a:t>
            </a:r>
            <a:br>
              <a:rPr lang="en-IN" sz="4000" b="1" dirty="0"/>
            </a:br>
            <a:r>
              <a:rPr lang="en-IN" sz="4000" b="1" dirty="0"/>
              <a:t/>
            </a:r>
            <a:br>
              <a:rPr lang="en-IN" sz="4000" b="1" dirty="0"/>
            </a:br>
            <a:r>
              <a:rPr lang="en-IN" b="1" dirty="0">
                <a:solidFill>
                  <a:srgbClr val="FF0000"/>
                </a:solidFill>
              </a:rPr>
              <a:t>(In fact, ‘work environment’ creates  the basic difference suitable for Factory and/or R&amp;D Institutes.)</a:t>
            </a:r>
            <a:endParaRPr lang="en-IN" sz="4000"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Such ‘tunnel-vision’ develops also when someone feels powerless inside. As a result, he/she is unable to use the information received by the body. Psychologists consider such mental state as ‘dis-connected’ from the subconscious or pre-conscious mind.</a:t>
            </a:r>
            <a:br>
              <a:rPr lang="en-IN" sz="3600" b="1" dirty="0"/>
            </a:br>
            <a:r>
              <a:rPr lang="en-IN" sz="3600" b="1" dirty="0"/>
              <a:t/>
            </a:r>
            <a:br>
              <a:rPr lang="en-IN" sz="3600" b="1" dirty="0"/>
            </a:br>
            <a:r>
              <a:rPr lang="en-IN" b="1" dirty="0">
                <a:solidFill>
                  <a:srgbClr val="FF0000"/>
                </a:solidFill>
              </a:rPr>
              <a:t>(Indian culture rejects arrogance or ‘egoism’ as one of the enemy.)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b="1" dirty="0" smtClean="0"/>
              <a:t>On the contrary, like a child when we are simple but curious with regard to information received by the body – the possibilities are we get connected with the subconscious/pre-conscious/or under-mind.</a:t>
            </a:r>
            <a:r>
              <a:rPr lang="en-IN" sz="4000" b="1" dirty="0"/>
              <a:t/>
            </a:r>
            <a:br>
              <a:rPr lang="en-IN" sz="4000" b="1" dirty="0"/>
            </a:br>
            <a:r>
              <a:rPr lang="en-IN" sz="4000" b="1" dirty="0"/>
              <a:t/>
            </a:r>
            <a:br>
              <a:rPr lang="en-IN" sz="4000" b="1" dirty="0"/>
            </a:br>
            <a:r>
              <a:rPr lang="en-IN" sz="2400" b="1" dirty="0">
                <a:solidFill>
                  <a:srgbClr val="FF0000"/>
                </a:solidFill>
              </a:rPr>
              <a:t>(Such mental state is known as ‘Actualization’ suggested by Abraham Maslow with regard to hierarchy of human needs.)</a:t>
            </a:r>
            <a:r>
              <a:rPr lang="en-IN" sz="4000" b="1" dirty="0"/>
              <a: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4800" b="1" dirty="0">
                <a:solidFill>
                  <a:srgbClr val="0070C0"/>
                </a:solidFill>
              </a:rPr>
              <a:t>It is appropriate to refer Albert Einstein</a:t>
            </a:r>
            <a:r>
              <a:rPr lang="en-IN" b="1" dirty="0"/>
              <a:t/>
            </a:r>
            <a:br>
              <a:rPr lang="en-IN" b="1" dirty="0"/>
            </a:br>
            <a:r>
              <a:rPr lang="en-IN" b="1" dirty="0"/>
              <a:t/>
            </a:r>
            <a:br>
              <a:rPr lang="en-IN" b="1" dirty="0"/>
            </a:br>
            <a:r>
              <a:rPr lang="en-IN" b="1" dirty="0"/>
              <a:t>there was a time when scientists were not able to come out from the hollow effect of Isaac Newton but Einstein proposed ‘theory of relativity’ without opposing Newton. In fact, his theory is an extension to Newton. It was a break-through to the scientific world. </a:t>
            </a:r>
            <a:br>
              <a:rPr lang="en-IN" b="1" dirty="0"/>
            </a:br>
            <a:r>
              <a:rPr lang="en-IN" b="1" dirty="0"/>
              <a:t/>
            </a:r>
            <a:br>
              <a:rPr lang="en-IN" b="1" dirty="0"/>
            </a:br>
            <a:r>
              <a:rPr lang="en-IN" sz="2000" b="1" dirty="0">
                <a:solidFill>
                  <a:srgbClr val="FF0000"/>
                </a:solidFill>
              </a:rPr>
              <a:t>(All the scientists were working through ‘esteem need’, whereas Einstein worked through ‘actualization need’.)</a:t>
            </a:r>
            <a:endParaRPr lang="en-IN"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4000" b="1" dirty="0">
                <a:solidFill>
                  <a:srgbClr val="0070C0"/>
                </a:solidFill>
              </a:rPr>
              <a:t>This fact of life can be understood with following:-</a:t>
            </a:r>
            <a:r>
              <a:rPr lang="en-IN" b="1" dirty="0"/>
              <a:t/>
            </a:r>
            <a:br>
              <a:rPr lang="en-IN" b="1" dirty="0"/>
            </a:br>
            <a:r>
              <a:rPr lang="en-IN" b="1" dirty="0"/>
              <a:t/>
            </a:r>
            <a:br>
              <a:rPr lang="en-IN" b="1" dirty="0"/>
            </a:br>
            <a:r>
              <a:rPr lang="en-IN" b="1" dirty="0"/>
              <a:t>brilliant – cum –talented people  taste success much early in life. When they fail to cross the hurdle of ‘Natural Selection’ they get confused because they are still surrounded by supporters and fans.</a:t>
            </a:r>
            <a:br>
              <a:rPr lang="en-IN" b="1" dirty="0"/>
            </a:br>
            <a:r>
              <a:rPr lang="en-IN" b="1" dirty="0"/>
              <a:t/>
            </a:r>
            <a:br>
              <a:rPr lang="en-IN" b="1" dirty="0"/>
            </a:br>
            <a:r>
              <a:rPr lang="en-IN" sz="2800" b="1" dirty="0">
                <a:solidFill>
                  <a:srgbClr val="FF0000"/>
                </a:solidFill>
              </a:rPr>
              <a:t>As a result, they are not able to benefit from their experiences but are overwhelmed. Hence, their dependence upon police and defense increases.</a:t>
            </a:r>
            <a:endParaRPr lang="en-IN"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4000" b="1" dirty="0">
                <a:solidFill>
                  <a:srgbClr val="002060"/>
                </a:solidFill>
              </a:rPr>
              <a:t>On the other hand, excessive powers given to police and defense interrupt freedom of common man. At least, this is true in case of underdeveloped and developing countries.</a:t>
            </a:r>
            <a:r>
              <a:rPr lang="en-IN" b="1" dirty="0">
                <a:solidFill>
                  <a:srgbClr val="002060"/>
                </a:solidFill>
              </a:rPr>
              <a:t/>
            </a:r>
            <a:br>
              <a:rPr lang="en-IN" b="1" dirty="0">
                <a:solidFill>
                  <a:srgbClr val="002060"/>
                </a:solidFill>
              </a:rPr>
            </a:br>
            <a:r>
              <a:rPr lang="en-IN" b="1" dirty="0"/>
              <a:t/>
            </a:r>
            <a:br>
              <a:rPr lang="en-IN" b="1" dirty="0"/>
            </a:br>
            <a:r>
              <a:rPr lang="en-IN" b="1" dirty="0">
                <a:solidFill>
                  <a:srgbClr val="FF0000"/>
                </a:solidFill>
              </a:rPr>
              <a:t>Therefore, brilliant – cum – talented head of state/CEO/or administrator may interpret development after witnessing running trees while travelling in bullet train. The fact is, social development comes to halt.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b="1" dirty="0" smtClean="0">
                <a:solidFill>
                  <a:srgbClr val="FF0000"/>
                </a:solidFill>
              </a:rPr>
              <a:t>Recall! British Prime-Minister Margret Thatcher or US President Ronald Reagan.</a:t>
            </a:r>
            <a:r>
              <a:rPr lang="en-IN" b="1" dirty="0" smtClean="0"/>
              <a:t/>
            </a:r>
            <a:br>
              <a:rPr lang="en-IN" b="1" dirty="0" smtClean="0"/>
            </a:br>
            <a:r>
              <a:rPr lang="en-IN" b="1" dirty="0"/>
              <a:t/>
            </a:r>
            <a:br>
              <a:rPr lang="en-IN" b="1" dirty="0"/>
            </a:br>
            <a:r>
              <a:rPr lang="en-IN" sz="4000" b="1" dirty="0"/>
              <a:t>Both suffered Alzheimer and died. Reagan developed during his presidency. Margret Thatcher, iron lady developed during her seventies and died in her nineties.</a:t>
            </a:r>
            <a:endParaRPr lang="en-IN"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b="1" dirty="0"/>
              <a:t>On the contrary, some people possess the ability that is much superior to others but they cannot impress through their appearance or conduct. They continuously taste failure as a person. They are the people who learn to experiment with their own-self. They play with their habits – may be food habits, social habits, physiological habits, and so on.</a:t>
            </a:r>
            <a:br>
              <a:rPr lang="en-IN" b="1" dirty="0"/>
            </a:br>
            <a:r>
              <a:rPr lang="en-IN" b="1" dirty="0"/>
              <a:t/>
            </a:r>
            <a:br>
              <a:rPr lang="en-IN" b="1" dirty="0"/>
            </a:br>
            <a:r>
              <a:rPr lang="en-IN" sz="2400" b="1" dirty="0">
                <a:solidFill>
                  <a:srgbClr val="FF0000"/>
                </a:solidFill>
              </a:rPr>
              <a:t>By doing so they taste the process of ‘actualization’. Therefore, they not only cross the hurdle of ‘Natural Selection’ but get the support from Nature or Natural Events or Natural Resources or people at large whichever is required.</a:t>
            </a:r>
            <a:endParaRPr lang="en-IN"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rmAutofit fontScale="90000"/>
          </a:bodyPr>
          <a:lstStyle/>
          <a:p>
            <a:pPr>
              <a:defRPr/>
            </a:pPr>
            <a:r>
              <a:rPr lang="en-IN" sz="4000" b="1" dirty="0">
                <a:solidFill>
                  <a:srgbClr val="FF0000"/>
                </a:solidFill>
              </a:rPr>
              <a:t>As an example, Albert Einstein or MK Gandhi can be quoted.</a:t>
            </a:r>
            <a:r>
              <a:rPr lang="en-IN" b="1" dirty="0">
                <a:solidFill>
                  <a:srgbClr val="00B050"/>
                </a:solidFill>
              </a:rPr>
              <a:t> </a:t>
            </a:r>
            <a:br>
              <a:rPr lang="en-IN" b="1" dirty="0">
                <a:solidFill>
                  <a:srgbClr val="00B050"/>
                </a:solidFill>
              </a:rPr>
            </a:br>
            <a:r>
              <a:rPr lang="en-IN" b="1" dirty="0">
                <a:solidFill>
                  <a:srgbClr val="00B050"/>
                </a:solidFill>
              </a:rPr>
              <a:t/>
            </a:r>
            <a:br>
              <a:rPr lang="en-IN" b="1" dirty="0">
                <a:solidFill>
                  <a:srgbClr val="00B050"/>
                </a:solidFill>
              </a:rPr>
            </a:br>
            <a:r>
              <a:rPr lang="en-IN" sz="2800" b="1" dirty="0">
                <a:solidFill>
                  <a:srgbClr val="00B050"/>
                </a:solidFill>
              </a:rPr>
              <a:t>Only through visualization Einstein gave break-through to physics. He is the only scientist who influenced the masses of his time by his in-depth understanding of human nature. </a:t>
            </a:r>
            <a:r>
              <a:rPr lang="en-IN" b="1" dirty="0">
                <a:solidFill>
                  <a:srgbClr val="00B050"/>
                </a:solidFill>
              </a:rPr>
              <a:t/>
            </a:r>
            <a:br>
              <a:rPr lang="en-IN" b="1" dirty="0">
                <a:solidFill>
                  <a:srgbClr val="00B050"/>
                </a:solidFill>
              </a:rPr>
            </a:br>
            <a:r>
              <a:rPr lang="en-IN" b="1" dirty="0">
                <a:solidFill>
                  <a:srgbClr val="00B050"/>
                </a:solidFill>
              </a:rPr>
              <a:t/>
            </a:r>
            <a:br>
              <a:rPr lang="en-IN" b="1" dirty="0">
                <a:solidFill>
                  <a:srgbClr val="00B050"/>
                </a:solidFill>
              </a:rPr>
            </a:br>
            <a:r>
              <a:rPr lang="en-IN" sz="4400" b="1" dirty="0">
                <a:solidFill>
                  <a:schemeClr val="tx1"/>
                </a:solidFill>
              </a:rPr>
              <a:t>Likewise, Gandhi was the only political leader who knew the pulse of people. He demonstrated how one can become powerful without having any power in hand. He was able to mobilize 300 crore people of his time.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b="1" dirty="0" smtClean="0">
                <a:solidFill>
                  <a:srgbClr val="C00000"/>
                </a:solidFill>
              </a:rPr>
              <a:t>Pl go through this presentation once again. See each slide in the light of above discussions. You will get the insight how people are benefitted by contributing to the life of common man </a:t>
            </a:r>
            <a:r>
              <a:rPr lang="en-IN" b="1" smtClean="0">
                <a:solidFill>
                  <a:srgbClr val="C00000"/>
                </a:solidFill>
              </a:rPr>
              <a:t>and to scientific knowledge as well.</a:t>
            </a:r>
            <a:endParaRPr lang="en-IN" b="1" dirty="0">
              <a:solidFill>
                <a:srgbClr val="C0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Autofit/>
          </a:bodyPr>
          <a:lstStyle/>
          <a:p>
            <a:pPr>
              <a:defRPr/>
            </a:pPr>
            <a:r>
              <a:rPr lang="en-IN" sz="3600" b="1" dirty="0"/>
              <a:t>Opposite to Sigmund Freud who established unconscious as villain, French physician Claparede accepted the undermind as friend and a guide because it is particularly concerned with things that are of significance for our survival and well being.</a:t>
            </a:r>
            <a:br>
              <a:rPr lang="en-IN" sz="3600" b="1" dirty="0"/>
            </a:br>
            <a:r>
              <a:rPr lang="en-IN" sz="3600" b="1" dirty="0"/>
              <a:t/>
            </a:r>
            <a:br>
              <a:rPr lang="en-IN" sz="3600" b="1" dirty="0"/>
            </a:br>
            <a:r>
              <a:rPr lang="en-IN" sz="3600" b="1" dirty="0"/>
              <a:t>For Freud the unconscious was consisting  limbic system and whole of the body. Whereas Claparede referred to limbic system only. Freud generalized his theory based upon clinical cases but gave psychoanalysis.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4800" b="1" dirty="0">
                <a:solidFill>
                  <a:srgbClr val="FF0000"/>
                </a:solidFill>
              </a:rPr>
              <a:t>If someone practices applied psychoanalysis he/she will be able to realize that his/her complete body acts like a friend and a guide with regard to using the information for creating ‘future’.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3600" b="1" dirty="0"/>
              <a:t>During actualization phase our limbic system as well as whole of the body receive all that information about which we can never imagine.</a:t>
            </a:r>
            <a:br>
              <a:rPr lang="en-IN" sz="3600" b="1" dirty="0"/>
            </a:br>
            <a:r>
              <a:rPr lang="en-IN" sz="3600" b="1" dirty="0"/>
              <a:t> </a:t>
            </a:r>
            <a:br>
              <a:rPr lang="en-IN" sz="3600" b="1" dirty="0"/>
            </a:br>
            <a:r>
              <a:rPr lang="en-IN" sz="3600" b="1" dirty="0">
                <a:solidFill>
                  <a:srgbClr val="00B050"/>
                </a:solidFill>
              </a:rPr>
              <a:t>In fact, our ‘me’ is consisting those beliefs also which are connected with ‘Nature’ in a broad sense of the word.</a:t>
            </a:r>
            <a:r>
              <a:rPr lang="en-IN" sz="3600" b="1" dirty="0"/>
              <a:t/>
            </a:r>
            <a:br>
              <a:rPr lang="en-IN" sz="3600" b="1" dirty="0"/>
            </a:br>
            <a:r>
              <a:rPr lang="en-IN" sz="3600" b="1" dirty="0"/>
              <a:t/>
            </a:r>
            <a:br>
              <a:rPr lang="en-IN" sz="3600" b="1" dirty="0"/>
            </a:br>
            <a:r>
              <a:rPr lang="en-IN" sz="3600" b="1" dirty="0">
                <a:solidFill>
                  <a:srgbClr val="FF0000"/>
                </a:solidFill>
              </a:rPr>
              <a:t>In brief, our ‘me’ is competent enough in creating ‘FUTURE’.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noAutofit/>
          </a:bodyPr>
          <a:lstStyle/>
          <a:p>
            <a:pPr>
              <a:defRPr/>
            </a:pPr>
            <a:r>
              <a:rPr lang="en-IN" sz="4400" b="1" dirty="0" smtClean="0"/>
              <a:t>Hence, our ‘me’ not only represents cunningness and arrogance of a brilliant – cum – talented person but it gives ‘uniqueness’ and ‘identity’ to the individual also. </a:t>
            </a:r>
            <a:br>
              <a:rPr lang="en-IN" sz="4400" b="1" dirty="0" smtClean="0"/>
            </a:br>
            <a:r>
              <a:rPr lang="en-IN" sz="4400" b="1" dirty="0" smtClean="0">
                <a:solidFill>
                  <a:srgbClr val="FF0000"/>
                </a:solidFill>
              </a:rPr>
              <a:t>This ‘me’ consists faiths and beliefs that tell, ‘who we are?’ and ‘how we are going to create our future?’.</a:t>
            </a:r>
            <a:r>
              <a:rPr lang="en-IN" sz="4400" b="1" dirty="0" smtClean="0"/>
              <a:t> </a:t>
            </a:r>
            <a:endParaRPr lang="en-IN" sz="44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858000"/>
          </a:xfrm>
        </p:spPr>
        <p:txBody>
          <a:bodyPr/>
          <a:lstStyle/>
          <a:p>
            <a:pPr>
              <a:defRPr/>
            </a:pPr>
            <a:r>
              <a:rPr lang="en-IN" sz="2400" b="1" dirty="0">
                <a:solidFill>
                  <a:srgbClr val="0070C0"/>
                </a:solidFill>
              </a:rPr>
              <a:t>‘</a:t>
            </a:r>
            <a:r>
              <a:rPr lang="en-IN" sz="2400" b="1" dirty="0" smtClean="0">
                <a:solidFill>
                  <a:srgbClr val="0070C0"/>
                </a:solidFill>
              </a:rPr>
              <a:t>magic through heart</a:t>
            </a:r>
            <a:r>
              <a:rPr lang="en-IN" sz="2400" b="1" dirty="0">
                <a:solidFill>
                  <a:srgbClr val="0070C0"/>
                </a:solidFill>
              </a:rPr>
              <a:t>’</a:t>
            </a:r>
            <a:r>
              <a:rPr lang="en-IN" sz="1800" b="1" dirty="0">
                <a:solidFill>
                  <a:srgbClr val="0070C0"/>
                </a:solidFill>
              </a:rPr>
              <a:t> offers you two types of services. </a:t>
            </a:r>
            <a:r>
              <a:rPr lang="en-IN" sz="1800" b="1" dirty="0">
                <a:solidFill>
                  <a:srgbClr val="0070C0"/>
                </a:solidFill>
              </a:rPr>
              <a:t>1. – are you going to win the race? And 2. – who are the people who can bring luck to you?</a:t>
            </a:r>
            <a:br>
              <a:rPr lang="en-IN" sz="1800" b="1" dirty="0">
                <a:solidFill>
                  <a:srgbClr val="0070C0"/>
                </a:solidFill>
              </a:rPr>
            </a:br>
            <a:r>
              <a:rPr lang="en-IN" sz="1600" b="1" dirty="0"/>
              <a:t/>
            </a:r>
            <a:br>
              <a:rPr lang="en-IN" sz="1600" b="1" dirty="0"/>
            </a:br>
            <a:r>
              <a:rPr lang="en-IN" sz="1600" b="1" dirty="0"/>
              <a:t/>
            </a:r>
            <a:br>
              <a:rPr lang="en-IN" sz="1600" b="1" dirty="0"/>
            </a:br>
            <a:r>
              <a:rPr lang="en-IN" sz="1600" b="1" dirty="0"/>
              <a:t/>
            </a:r>
            <a:br>
              <a:rPr lang="en-IN" sz="1600" b="1" dirty="0"/>
            </a:br>
            <a:r>
              <a:rPr lang="en-IN" sz="1600" b="1" dirty="0">
                <a:solidFill>
                  <a:srgbClr val="FF0000"/>
                </a:solidFill>
              </a:rPr>
              <a:t>t</a:t>
            </a:r>
            <a:r>
              <a:rPr lang="en-IN" sz="1800" b="1" dirty="0">
                <a:solidFill>
                  <a:srgbClr val="FF0000"/>
                </a:solidFill>
              </a:rPr>
              <a:t>h</a:t>
            </a:r>
            <a:r>
              <a:rPr lang="en-IN" sz="2400" b="1" dirty="0">
                <a:solidFill>
                  <a:srgbClr val="FF0000"/>
                </a:solidFill>
              </a:rPr>
              <a:t>a</a:t>
            </a:r>
            <a:r>
              <a:rPr lang="en-IN" sz="3600" b="1" dirty="0">
                <a:solidFill>
                  <a:srgbClr val="FF0000"/>
                </a:solidFill>
              </a:rPr>
              <a:t>n</a:t>
            </a:r>
            <a:r>
              <a:rPr lang="en-IN" sz="5400" b="1" dirty="0">
                <a:solidFill>
                  <a:srgbClr val="FF0000"/>
                </a:solidFill>
              </a:rPr>
              <a:t>k </a:t>
            </a:r>
            <a:r>
              <a:rPr lang="en-IN" sz="7200" b="1" dirty="0">
                <a:solidFill>
                  <a:srgbClr val="FF0000"/>
                </a:solidFill>
              </a:rPr>
              <a:t>y</a:t>
            </a:r>
            <a:r>
              <a:rPr lang="en-IN" sz="9600" b="1" dirty="0">
                <a:solidFill>
                  <a:srgbClr val="FF0000"/>
                </a:solidFill>
              </a:rPr>
              <a:t>o</a:t>
            </a:r>
            <a:r>
              <a:rPr lang="en-IN" sz="19900" b="1" dirty="0">
                <a:solidFill>
                  <a:srgbClr val="FF0000"/>
                </a:solidFill>
              </a:rPr>
              <a:t>u!</a:t>
            </a:r>
            <a:r>
              <a:rPr lang="en-IN" sz="23900" b="1" dirty="0">
                <a:solidFill>
                  <a:srgbClr val="FF0000"/>
                </a:solidFill>
              </a:rPr>
              <a:t>!</a:t>
            </a:r>
            <a:r>
              <a:rPr lang="en-IN" sz="28700" b="1" dirty="0">
                <a:solidFill>
                  <a:srgbClr val="FF0000"/>
                </a:solidFill>
              </a:rPr>
              <a:t>!</a:t>
            </a:r>
            <a:r>
              <a:rPr lang="en-IN" sz="3600" b="1" dirty="0">
                <a:solidFill>
                  <a:srgbClr val="FF0000"/>
                </a:solidFill>
              </a:rPr>
              <a:t> </a:t>
            </a:r>
            <a:endParaRPr lang="en-IN" sz="1600" b="1"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524000" y="0"/>
            <a:ext cx="9144000" cy="6858000"/>
          </a:xfrm>
        </p:spPr>
        <p:txBody>
          <a:bodyPr/>
          <a:lstStyle/>
          <a:p>
            <a:pPr eaLnBrk="1" hangingPunct="1">
              <a:defRPr/>
            </a:pPr>
            <a:r>
              <a:rPr lang="en-US" sz="4500" b="1" dirty="0"/>
              <a:t>For details contact:</a:t>
            </a:r>
            <a:br>
              <a:rPr lang="en-US" sz="4500" b="1" dirty="0"/>
            </a:br>
            <a:r>
              <a:rPr lang="en-US" sz="4500" b="1" dirty="0"/>
              <a:t>Dr. Vinod K. </a:t>
            </a:r>
            <a:r>
              <a:rPr lang="en-US" sz="4500" b="1" dirty="0"/>
              <a:t>Gupta</a:t>
            </a:r>
            <a:br>
              <a:rPr lang="en-US" sz="4500" b="1" dirty="0"/>
            </a:br>
            <a:r>
              <a:rPr lang="en-US" sz="4500" b="1" dirty="0"/>
              <a:t>Industrial Psychologist</a:t>
            </a:r>
            <a:br>
              <a:rPr lang="en-US" sz="4500" b="1" dirty="0"/>
            </a:br>
            <a:r>
              <a:rPr lang="en-US" sz="4500" b="1" dirty="0" smtClean="0"/>
              <a:t/>
            </a:r>
            <a:br>
              <a:rPr lang="en-US" sz="4500" b="1" dirty="0" smtClean="0"/>
            </a:br>
            <a:r>
              <a:rPr lang="en-US" sz="3300" b="1" dirty="0" smtClean="0"/>
              <a:t>E-mail</a:t>
            </a:r>
            <a:r>
              <a:rPr lang="en-US" sz="3300" b="1" dirty="0"/>
              <a:t>: </a:t>
            </a:r>
            <a:r>
              <a:rPr lang="en-US" sz="3300" b="1" dirty="0">
                <a:hlinkClick r:id="rId3"/>
              </a:rPr>
              <a:t>magicthroughheart@gmail.com</a:t>
            </a:r>
            <a:r>
              <a:rPr lang="en-US" sz="3300" b="1" dirty="0"/>
              <a:t/>
            </a:r>
            <a:br>
              <a:rPr lang="en-US" sz="3300" b="1" dirty="0"/>
            </a:br>
            <a:r>
              <a:rPr lang="en-US" sz="4500" b="1" dirty="0"/>
              <a:t>Mobile:09004389812,</a:t>
            </a:r>
            <a:br>
              <a:rPr lang="en-US" sz="4500" b="1" dirty="0"/>
            </a:br>
            <a:r>
              <a:rPr lang="en-US" sz="4500" b="1" dirty="0"/>
              <a:t>            </a:t>
            </a:r>
            <a:r>
              <a:rPr lang="en-US" sz="4500" b="1" dirty="0" smtClean="0"/>
              <a:t> 09322689812</a:t>
            </a:r>
            <a:r>
              <a:rPr lang="en-US" sz="4500" b="1" dirty="0"/>
              <a:t/>
            </a:r>
            <a:br>
              <a:rPr lang="en-US" sz="4500" b="1" dirty="0"/>
            </a:br>
            <a:r>
              <a:rPr lang="en-US" sz="3700" b="1" dirty="0"/>
              <a:t>web site: www.magicthroughheart.com</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6035" y="5638800"/>
            <a:ext cx="1845965" cy="1304172"/>
          </a:xfrm>
          <a:prstGeom prst="rect">
            <a:avLst/>
          </a:prstGeom>
        </p:spPr>
      </p:pic>
    </p:spTree>
  </p:cSld>
  <p:clrMapOvr>
    <a:masterClrMapping/>
  </p:clrMapOvr>
  <p:transition spd="slow">
    <p:plus/>
    <p:sndAc>
      <p:stSnd>
        <p:snd r:embed="rId2" name="cashreg.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TM02900720[[fn=Integral]]</Template>
  <TotalTime>2158</TotalTime>
  <Words>742</Words>
  <Application>Microsoft Office PowerPoint</Application>
  <PresentationFormat>Widescreen</PresentationFormat>
  <Paragraphs>33</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Times New Roman</vt:lpstr>
      <vt:lpstr>Arial</vt:lpstr>
      <vt:lpstr>Wingdings</vt:lpstr>
      <vt:lpstr>Calibri</vt:lpstr>
      <vt:lpstr>Integral</vt:lpstr>
      <vt:lpstr>Engineering of self Consciousness</vt:lpstr>
      <vt:lpstr>World over, common man suffers, whereas those who are at the helm of affairs, they enjoy all the luxuries of life. Why? Brilliant – cum – talented people conceive pros and cons of each move and attempt to ensure that they win the race. They are competent enough to win confidence of common man through their impressive memory and problem solving approach to his/her long standing  problems. As a result, he/she elects them to the highest office. But they lose at the end because ‘LIFE’ is greater. How? Let us join to see why?</vt:lpstr>
      <vt:lpstr>When I say, ‘this is me’. This ‘me’ consists – some homogeneous, some personal, some cultural experiences and beliefs. In fact, I am recognized in society as an ‘individual’ because of my this ‘me’.  You are invited to join discussions on  self-consciousness of ‘me’.  welcome!!!</vt:lpstr>
      <vt:lpstr>This feeling of ‘me’ is very minutely, rather microscopically associated with my recent plans – what I am going to do for the achievements of my goals. </vt:lpstr>
      <vt:lpstr> My ‘wants’, my ‘intentions’ in fact, represent my valuable needs and presses.  (When someone tells, ‘I want this’. He/she is not only expressing his/her needs and presses but informing regarding his/her future goals. What he/she will do in course of future actions.)  </vt:lpstr>
      <vt:lpstr>  How much I am conscious regarding my needs and presses? In fact, such degree of my consciousness will  decide the amount of information received by me. In this process of urgency and importance, I may miss to register the information that is very valuable but not important at the moment.  </vt:lpstr>
      <vt:lpstr>(Eye is most intricate sense organ for receiving the information. It sends   one unit of information to brain when 10 billion unit of information is reaching to the existence. Likewise, our body receives one million unit information per second.)  Such valuable information goes un-registered when consciousness of ‘me’ is heightened with regard to importance and urgency  of my recent ‘needs and presses’.</vt:lpstr>
      <vt:lpstr>While working like delivery mode of computer, psychologically we work very cautiously, as if the world we are working in is full of dangers. A slight slip may cause enormous loss to our future plans and goals.  Those are known as brilliant – cum –  talented they operate with such mentality. As a result, they succeed in their immediate missions.  But their cycle of hypothalamus, pituitary and adrenal (HPA) gets excited, hence, adrenal begins releasing its hormones on regular basis. As a result, they suffer with life long diseases like blood pressure, diabetes, etc. </vt:lpstr>
      <vt:lpstr>Since advancement in medical sciences have made it possible to treat the disease, therefore such people enjoy those facilities and remain fit but during their tenure social development stagnates.  The common man who avails those facilities, he/she does not suffer. Otherwise, either masses suffer sickness and/or get involved in criminal activities.</vt:lpstr>
      <vt:lpstr>In delivery mode we don’t see just for the purpose of seeing, rather we look with a view of what we have already thought of. In fact, we search with the intention of confirming the pre-conceived information.  (This is the reason because of which brilliant – cum – talented managers don’t succeed when business become complex and uncertain.) </vt:lpstr>
      <vt:lpstr>  Anybody who is hasty, anxious or under stress for achieving the target – all the efforts go waste. Rather,  loosing the game becomes  destiny of the person. It is due to the fact of vision that becomes ‘tunnel’ like which does not allow person to use other information necessary for success.   (He/she uses only the single unit of information sent to the brain through eye. Other information received by the body is not registered by his/her consciousness of the brain.)  </vt:lpstr>
      <vt:lpstr>Hot, noisy and/or stressful environment is responsible to develop ‘tunnel-vision’. Under such work environment only routine natured jobs can be performed.   (In fact, ‘work environment’ creates  the basic difference suitable for Factory and/or R&amp;D Institutes.)</vt:lpstr>
      <vt:lpstr>Such ‘tunnel-vision’ develops also when someone feels powerless inside. As a result, he/she is unable to use the information received by the body. Psychologists consider such mental state as ‘dis-connected’ from the subconscious or pre-conscious mind.  (Indian culture rejects arrogance or ‘egoism’ as one of the enemy.)</vt:lpstr>
      <vt:lpstr>On the contrary, like a child when we are simple but curious with regard to information received by the body – the possibilities are we get connected with the subconscious/pre-conscious/or under-mind.  (Such mental state is known as ‘Actualization’ suggested by Abraham Maslow with regard to hierarchy of human needs.) </vt:lpstr>
      <vt:lpstr>It is appropriate to refer Albert Einstein  there was a time when scientists were not able to come out from the hollow effect of Isaac Newton but Einstein proposed ‘theory of relativity’ without opposing Newton. In fact, his theory is an extension to Newton. It was a break-through to the scientific world.   (All the scientists were working through ‘esteem need’, whereas Einstein worked through ‘actualization need’.)</vt:lpstr>
      <vt:lpstr>This fact of life can be understood with following:-  brilliant – cum –talented people  taste success much early in life. When they fail to cross the hurdle of ‘Natural Selection’ they get confused because they are still surrounded by supporters and fans.  As a result, they are not able to benefit from their experiences but are overwhelmed. Hence, their dependence upon police and defense increases.</vt:lpstr>
      <vt:lpstr>On the other hand, excessive powers given to police and defense interrupt freedom of common man. At least, this is true in case of underdeveloped and developing countries.  Therefore, brilliant – cum – talented head of state/CEO/or administrator may interpret development after witnessing running trees while travelling in bullet train. The fact is, social development comes to halt. </vt:lpstr>
      <vt:lpstr>Recall! British Prime-Minister Margret Thatcher or US President Ronald Reagan.  Both suffered Alzheimer and died. Reagan developed during his presidency. Margret Thatcher, iron lady developed during her seventies and died in her nineties.</vt:lpstr>
      <vt:lpstr>On the contrary, some people possess the ability that is much superior to others but they cannot impress through their appearance or conduct. They continuously taste failure as a person. They are the people who learn to experiment with their own-self. They play with their habits – may be food habits, social habits, physiological habits, and so on.  By doing so they taste the process of ‘actualization’. Therefore, they not only cross the hurdle of ‘Natural Selection’ but get the support from Nature or Natural Events or Natural Resources or people at large whichever is required.</vt:lpstr>
      <vt:lpstr>As an example, Albert Einstein or MK Gandhi can be quoted.   Only through visualization Einstein gave break-through to physics. He is the only scientist who influenced the masses of his time by his in-depth understanding of human nature.   Likewise, Gandhi was the only political leader who knew the pulse of people. He demonstrated how one can become powerful without having any power in hand. He was able to mobilize 300 crore people of his time.</vt:lpstr>
      <vt:lpstr>Pl go through this presentation once again. See each slide in the light of above discussions. You will get the insight how people are benefitted by contributing to the life of common man and to scientific knowledge as well.</vt:lpstr>
      <vt:lpstr>Opposite to Sigmund Freud who established unconscious as villain, French physician Claparede accepted the undermind as friend and a guide because it is particularly concerned with things that are of significance for our survival and well being.  For Freud the unconscious was consisting  limbic system and whole of the body. Whereas Claparede referred to limbic system only. Freud generalized his theory based upon clinical cases but gave psychoanalysis.</vt:lpstr>
      <vt:lpstr>If someone practices applied psychoanalysis he/she will be able to realize that his/her complete body acts like a friend and a guide with regard to using the information for creating ‘future’.</vt:lpstr>
      <vt:lpstr>During actualization phase our limbic system as well as whole of the body receive all that information about which we can never imagine.   In fact, our ‘me’ is consisting those beliefs also which are connected with ‘Nature’ in a broad sense of the word.  In brief, our ‘me’ is competent enough in creating ‘FUTURE’.</vt:lpstr>
      <vt:lpstr>Hence, our ‘me’ not only represents cunningness and arrogance of a brilliant – cum – talented person but it gives ‘uniqueness’ and ‘identity’ to the individual also.  This ‘me’ consists faiths and beliefs that tell, ‘who we are?’ and ‘how we are going to create our future?’. </vt:lpstr>
      <vt:lpstr>‘magic through heart’ offers you two types of services. 1. – are you going to win the race? And 2. – who are the people who can bring luck to you?    thank you!!! </vt:lpstr>
      <vt:lpstr>For details contact: Dr. Vinod K. Gupta Industrial Psychologist  E-mail: magicthroughheart@gmail.com Mobile:09004389812,              09322689812 web site: www.magicthroughheart.com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Ganesh</cp:lastModifiedBy>
  <cp:revision>215</cp:revision>
  <dcterms:created xsi:type="dcterms:W3CDTF">1601-01-01T00:00:00Z</dcterms:created>
  <dcterms:modified xsi:type="dcterms:W3CDTF">2018-04-22T17:50:14Z</dcterms:modified>
</cp:coreProperties>
</file>