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7" r:id="rId1"/>
  </p:sldMasterIdLst>
  <p:notesMasterIdLst>
    <p:notesMasterId r:id="rId47"/>
  </p:notesMasterIdLst>
  <p:sldIdLst>
    <p:sldId id="380" r:id="rId2"/>
    <p:sldId id="337" r:id="rId3"/>
    <p:sldId id="338" r:id="rId4"/>
    <p:sldId id="339" r:id="rId5"/>
    <p:sldId id="340" r:id="rId6"/>
    <p:sldId id="341" r:id="rId7"/>
    <p:sldId id="342" r:id="rId8"/>
    <p:sldId id="343" r:id="rId9"/>
    <p:sldId id="344" r:id="rId10"/>
    <p:sldId id="345" r:id="rId11"/>
    <p:sldId id="346" r:id="rId12"/>
    <p:sldId id="347" r:id="rId13"/>
    <p:sldId id="348" r:id="rId14"/>
    <p:sldId id="349" r:id="rId15"/>
    <p:sldId id="351" r:id="rId16"/>
    <p:sldId id="352" r:id="rId17"/>
    <p:sldId id="350" r:id="rId18"/>
    <p:sldId id="353" r:id="rId19"/>
    <p:sldId id="354" r:id="rId20"/>
    <p:sldId id="355" r:id="rId21"/>
    <p:sldId id="356" r:id="rId22"/>
    <p:sldId id="357" r:id="rId23"/>
    <p:sldId id="358" r:id="rId24"/>
    <p:sldId id="359" r:id="rId25"/>
    <p:sldId id="360" r:id="rId26"/>
    <p:sldId id="361" r:id="rId27"/>
    <p:sldId id="362" r:id="rId28"/>
    <p:sldId id="363" r:id="rId29"/>
    <p:sldId id="364" r:id="rId30"/>
    <p:sldId id="365" r:id="rId31"/>
    <p:sldId id="366" r:id="rId32"/>
    <p:sldId id="367" r:id="rId33"/>
    <p:sldId id="368" r:id="rId34"/>
    <p:sldId id="369" r:id="rId35"/>
    <p:sldId id="370" r:id="rId36"/>
    <p:sldId id="371" r:id="rId37"/>
    <p:sldId id="375" r:id="rId38"/>
    <p:sldId id="372" r:id="rId39"/>
    <p:sldId id="374" r:id="rId40"/>
    <p:sldId id="373" r:id="rId41"/>
    <p:sldId id="376" r:id="rId42"/>
    <p:sldId id="377" r:id="rId43"/>
    <p:sldId id="379" r:id="rId44"/>
    <p:sldId id="378" r:id="rId45"/>
    <p:sldId id="284" r:id="rId4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3300"/>
    <a:srgbClr val="0066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516" y="5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4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583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58372" name="Rectangle 4"/>
          <p:cNvSpPr>
            <a:spLocks noRo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83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583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433BAA43-181A-4E70-AE47-31377B3B4DB2}" type="slidenum">
              <a:rPr lang="en-US" altLang="en-US"/>
              <a:pPr/>
              <a:t>‹#›</a:t>
            </a:fld>
            <a:endParaRPr lang="en-US" altLang="en-US"/>
          </a:p>
        </p:txBody>
      </p:sp>
    </p:spTree>
    <p:extLst>
      <p:ext uri="{BB962C8B-B14F-4D97-AF65-F5344CB8AC3E}">
        <p14:creationId xmlns:p14="http://schemas.microsoft.com/office/powerpoint/2010/main" val="36665807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4A8579-164B-44EF-AC7D-EDF6DFBF08E2}" type="slidenum">
              <a:rPr lang="en-US" altLang="en-US" smtClean="0"/>
              <a:pPr/>
              <a:t>‹#›</a:t>
            </a:fld>
            <a:endParaRPr lang="en-US" altLang="en-US"/>
          </a:p>
        </p:txBody>
      </p:sp>
    </p:spTree>
    <p:extLst>
      <p:ext uri="{BB962C8B-B14F-4D97-AF65-F5344CB8AC3E}">
        <p14:creationId xmlns:p14="http://schemas.microsoft.com/office/powerpoint/2010/main" val="1497080474"/>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482C2FB-73D3-45B8-93FC-D13091FFEB53}" type="slidenum">
              <a:rPr lang="en-US" altLang="en-US" smtClean="0"/>
              <a:pPr/>
              <a:t>‹#›</a:t>
            </a:fld>
            <a:endParaRPr lang="en-US" altLang="en-US"/>
          </a:p>
        </p:txBody>
      </p:sp>
    </p:spTree>
    <p:extLst>
      <p:ext uri="{BB962C8B-B14F-4D97-AF65-F5344CB8AC3E}">
        <p14:creationId xmlns:p14="http://schemas.microsoft.com/office/powerpoint/2010/main" val="4064988008"/>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EED707D-7A3A-43FB-A2EB-BC0478615ABD}" type="slidenum">
              <a:rPr lang="en-US" altLang="en-US" smtClean="0"/>
              <a:pPr/>
              <a:t>‹#›</a:t>
            </a:fld>
            <a:endParaRPr lang="en-US" altLang="en-US"/>
          </a:p>
        </p:txBody>
      </p:sp>
    </p:spTree>
    <p:extLst>
      <p:ext uri="{BB962C8B-B14F-4D97-AF65-F5344CB8AC3E}">
        <p14:creationId xmlns:p14="http://schemas.microsoft.com/office/powerpoint/2010/main" val="2591101422"/>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C552523-C01A-4386-AF8C-381071C5A3BD}" type="slidenum">
              <a:rPr lang="en-US" altLang="en-US" smtClean="0"/>
              <a:pPr/>
              <a:t>‹#›</a:t>
            </a:fld>
            <a:endParaRPr lang="en-US" altLang="en-US"/>
          </a:p>
        </p:txBody>
      </p:sp>
    </p:spTree>
    <p:extLst>
      <p:ext uri="{BB962C8B-B14F-4D97-AF65-F5344CB8AC3E}">
        <p14:creationId xmlns:p14="http://schemas.microsoft.com/office/powerpoint/2010/main" val="1087788348"/>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82DD0010-64FC-4688-AF50-9F2D38202213}" type="slidenum">
              <a:rPr lang="en-US" altLang="en-US" smtClean="0"/>
              <a:pPr/>
              <a:t>‹#›</a:t>
            </a:fld>
            <a:endParaRPr lang="en-US" altLang="en-US"/>
          </a:p>
        </p:txBody>
      </p:sp>
    </p:spTree>
    <p:extLst>
      <p:ext uri="{BB962C8B-B14F-4D97-AF65-F5344CB8AC3E}">
        <p14:creationId xmlns:p14="http://schemas.microsoft.com/office/powerpoint/2010/main" val="876121747"/>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4FD71DA9-5C77-471C-AB9B-9989A4AED026}" type="slidenum">
              <a:rPr lang="en-US" altLang="en-US" smtClean="0"/>
              <a:pPr/>
              <a:t>‹#›</a:t>
            </a:fld>
            <a:endParaRPr lang="en-US" altLang="en-US"/>
          </a:p>
        </p:txBody>
      </p:sp>
    </p:spTree>
    <p:extLst>
      <p:ext uri="{BB962C8B-B14F-4D97-AF65-F5344CB8AC3E}">
        <p14:creationId xmlns:p14="http://schemas.microsoft.com/office/powerpoint/2010/main" val="2841059792"/>
      </p:ext>
    </p:extLst>
  </p:cSld>
  <p:clrMapOvr>
    <a:overrideClrMapping bg1="dk1" tx1="lt1" bg2="dk2" tx2="lt2" accent1="accent1" accent2="accent2" accent3="accent3" accent4="accent4" accent5="accent5" accent6="accent6" hlink="hlink" folHlink="folHlink"/>
  </p:clrMapOvr>
  <p:transition spd="slow">
    <p:diamond/>
    <p:sndAc>
      <p:stSnd>
        <p:snd r:embed="rId1" name="coin.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8A51283-F29D-4FAD-89F1-7428214E3381}" type="slidenum">
              <a:rPr lang="en-US" altLang="en-US" smtClean="0"/>
              <a:pPr/>
              <a:t>‹#›</a:t>
            </a:fld>
            <a:endParaRPr lang="en-US" altLang="en-US"/>
          </a:p>
        </p:txBody>
      </p:sp>
    </p:spTree>
    <p:extLst>
      <p:ext uri="{BB962C8B-B14F-4D97-AF65-F5344CB8AC3E}">
        <p14:creationId xmlns:p14="http://schemas.microsoft.com/office/powerpoint/2010/main" val="987987752"/>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598D76F-DB4D-47B1-8041-E6985E49FA8B}" type="slidenum">
              <a:rPr lang="en-US" altLang="en-US" smtClean="0"/>
              <a:pPr/>
              <a:t>‹#›</a:t>
            </a:fld>
            <a:endParaRPr lang="en-US" altLang="en-US"/>
          </a:p>
        </p:txBody>
      </p:sp>
    </p:spTree>
    <p:extLst>
      <p:ext uri="{BB962C8B-B14F-4D97-AF65-F5344CB8AC3E}">
        <p14:creationId xmlns:p14="http://schemas.microsoft.com/office/powerpoint/2010/main" val="3754011755"/>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pPr>
              <a:defRPr/>
            </a:pPr>
            <a:endParaRPr lang="en-US"/>
          </a:p>
        </p:txBody>
      </p:sp>
      <p:sp>
        <p:nvSpPr>
          <p:cNvPr id="6" name="Footer Placeholder 5"/>
          <p:cNvSpPr>
            <a:spLocks noGrp="1"/>
          </p:cNvSpPr>
          <p:nvPr>
            <p:ph type="ftr" sz="quarter" idx="11"/>
          </p:nvPr>
        </p:nvSpPr>
        <p:spPr>
          <a:xfrm>
            <a:off x="1141412" y="5883275"/>
            <a:ext cx="5105400" cy="365125"/>
          </a:xfrm>
        </p:spPr>
        <p:txBody>
          <a:bodyPr/>
          <a:lstStyle/>
          <a:p>
            <a:pPr>
              <a:defRPr/>
            </a:pPr>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95825FEE-2D55-4DE7-B77C-27F1017E855A}" type="slidenum">
              <a:rPr lang="en-US" altLang="en-US" smtClean="0"/>
              <a:pPr/>
              <a:t>‹#›</a:t>
            </a:fld>
            <a:endParaRPr lang="en-US" altLang="en-US"/>
          </a:p>
        </p:txBody>
      </p:sp>
    </p:spTree>
    <p:extLst>
      <p:ext uri="{BB962C8B-B14F-4D97-AF65-F5344CB8AC3E}">
        <p14:creationId xmlns:p14="http://schemas.microsoft.com/office/powerpoint/2010/main" val="824339103"/>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8920653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7798097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40862683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83068817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1677375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62888136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7FD08EA-26CB-4B04-8479-8CDA4A2493DC}" type="slidenum">
              <a:rPr lang="en-US" altLang="en-US" smtClean="0"/>
              <a:pPr/>
              <a:t>‹#›</a:t>
            </a:fld>
            <a:endParaRPr lang="en-US" altLang="en-US"/>
          </a:p>
        </p:txBody>
      </p:sp>
    </p:spTree>
    <p:extLst>
      <p:ext uri="{BB962C8B-B14F-4D97-AF65-F5344CB8AC3E}">
        <p14:creationId xmlns:p14="http://schemas.microsoft.com/office/powerpoint/2010/main" val="831659737"/>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13E7667-18EC-4C8B-B1CA-AE82FDF08C63}" type="slidenum">
              <a:rPr lang="en-US" altLang="en-US" smtClean="0"/>
              <a:pPr/>
              <a:t>‹#›</a:t>
            </a:fld>
            <a:endParaRPr lang="en-US" altLang="en-US"/>
          </a:p>
        </p:txBody>
      </p:sp>
    </p:spTree>
    <p:extLst>
      <p:ext uri="{BB962C8B-B14F-4D97-AF65-F5344CB8AC3E}">
        <p14:creationId xmlns:p14="http://schemas.microsoft.com/office/powerpoint/2010/main" val="3594896801"/>
      </p:ext>
    </p:extLst>
  </p:cSld>
  <p:clrMapOvr>
    <a:masterClrMapping/>
  </p:clrMapOvr>
  <p:transition spd="slow">
    <p:diamond/>
    <p:sndAc>
      <p:stSnd>
        <p:snd r:embed="rId1" name="coin.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28D037C-74B6-4775-904B-BEFA3326D72F}" type="slidenum">
              <a:rPr lang="en-US" altLang="en-US" smtClean="0"/>
              <a:pPr/>
              <a:t>‹#›</a:t>
            </a:fld>
            <a:endParaRPr lang="en-US" altLang="en-US"/>
          </a:p>
        </p:txBody>
      </p:sp>
    </p:spTree>
    <p:extLst>
      <p:ext uri="{BB962C8B-B14F-4D97-AF65-F5344CB8AC3E}">
        <p14:creationId xmlns:p14="http://schemas.microsoft.com/office/powerpoint/2010/main" val="1365246923"/>
      </p:ext>
    </p:extLst>
  </p:cSld>
  <p:clrMap bg1="dk1" tx1="lt1" bg2="dk2" tx2="lt2" accent1="accent1" accent2="accent2" accent3="accent3" accent4="accent4" accent5="accent5" accent6="accent6" hlink="hlink" folHlink="folHlink"/>
  <p:sldLayoutIdLst>
    <p:sldLayoutId id="2147484448" r:id="rId1"/>
    <p:sldLayoutId id="2147484449" r:id="rId2"/>
    <p:sldLayoutId id="2147484450" r:id="rId3"/>
    <p:sldLayoutId id="2147484451" r:id="rId4"/>
    <p:sldLayoutId id="2147484452" r:id="rId5"/>
    <p:sldLayoutId id="2147484453" r:id="rId6"/>
    <p:sldLayoutId id="2147484454" r:id="rId7"/>
    <p:sldLayoutId id="2147484455" r:id="rId8"/>
    <p:sldLayoutId id="2147484456" r:id="rId9"/>
    <p:sldLayoutId id="2147484457" r:id="rId10"/>
    <p:sldLayoutId id="2147484458" r:id="rId11"/>
    <p:sldLayoutId id="2147484459" r:id="rId12"/>
    <p:sldLayoutId id="2147484460" r:id="rId13"/>
    <p:sldLayoutId id="2147484461" r:id="rId14"/>
    <p:sldLayoutId id="2147484462" r:id="rId15"/>
    <p:sldLayoutId id="2147484463" r:id="rId16"/>
    <p:sldLayoutId id="2147484464" r:id="rId17"/>
  </p:sldLayoutIdLst>
  <p:transition spd="slow">
    <p:diamond/>
    <p:sndAc>
      <p:stSnd>
        <p:snd r:embed="rId19" name="coin.wav"/>
      </p:stSnd>
    </p:sndAc>
  </p:transition>
  <p:timing>
    <p:tnLst>
      <p:par>
        <p:cTn id="1" dur="indefinite" restart="never" nodeType="tmRoot"/>
      </p:par>
    </p:tnLst>
  </p:timing>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hyperlink" Target="http://www.magicthroughheart.com/" TargetMode="External"/><Relationship Id="rId4" Type="http://schemas.openxmlformats.org/officeDocument/2006/relationships/hyperlink" Target="http://www.mth.org.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hyperlink" Target="mailto:vinode2006@yahoo.com" TargetMode="External"/><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803" y="1066800"/>
            <a:ext cx="4918865" cy="3475172"/>
          </a:xfrm>
          <a:prstGeom prst="rect">
            <a:avLst/>
          </a:prstGeom>
        </p:spPr>
      </p:pic>
      <p:sp>
        <p:nvSpPr>
          <p:cNvPr id="4" name="TextBox 3"/>
          <p:cNvSpPr txBox="1"/>
          <p:nvPr/>
        </p:nvSpPr>
        <p:spPr>
          <a:xfrm>
            <a:off x="1600200" y="3878389"/>
            <a:ext cx="9028166" cy="830997"/>
          </a:xfrm>
          <a:prstGeom prst="rect">
            <a:avLst/>
          </a:prstGeom>
          <a:noFill/>
        </p:spPr>
        <p:txBody>
          <a:bodyPr wrap="square" rtlCol="0">
            <a:spAutoFit/>
          </a:bodyPr>
          <a:lstStyle/>
          <a:p>
            <a:pPr algn="ctr"/>
            <a:r>
              <a:rPr lang="en-US" dirty="0" smtClean="0">
                <a:latin typeface="Tw Cen MT Condensed (Headings)"/>
              </a:rPr>
              <a:t>MAGIC THROUGH HEART PSYCOLOGY AND COSULTANCY</a:t>
            </a:r>
          </a:p>
          <a:p>
            <a:pPr algn="ctr"/>
            <a:r>
              <a:rPr lang="en-US" dirty="0" smtClean="0">
                <a:latin typeface="Tw Cen MT Condensed (Headings)"/>
              </a:rPr>
              <a:t>PANVEL</a:t>
            </a:r>
            <a:endParaRPr lang="en-US" dirty="0" smtClean="0">
              <a:latin typeface="Tw Cen MT Condensed (Headings)"/>
            </a:endParaRPr>
          </a:p>
        </p:txBody>
      </p:sp>
      <p:sp>
        <p:nvSpPr>
          <p:cNvPr id="5" name="Subtitle 2"/>
          <p:cNvSpPr txBox="1">
            <a:spLocks/>
          </p:cNvSpPr>
          <p:nvPr/>
        </p:nvSpPr>
        <p:spPr>
          <a:xfrm>
            <a:off x="4217444" y="4876800"/>
            <a:ext cx="3793678" cy="1855637"/>
          </a:xfrm>
          <a:prstGeom prst="rect">
            <a:avLst/>
          </a:prstGeom>
        </p:spPr>
        <p:txBody>
          <a:bodyPr>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fontAlgn="auto"/>
            <a:r>
              <a:rPr lang="en-US" dirty="0" smtClean="0"/>
              <a:t>By Dr. Vinod K. Gupta</a:t>
            </a:r>
          </a:p>
          <a:p>
            <a:pPr algn="ctr" fontAlgn="auto"/>
            <a:r>
              <a:rPr lang="en-US" dirty="0" smtClean="0"/>
              <a:t>Magic Through Heart </a:t>
            </a:r>
          </a:p>
          <a:p>
            <a:pPr algn="ctr" fontAlgn="auto"/>
            <a:r>
              <a:rPr lang="en-US" dirty="0" smtClean="0"/>
              <a:t>(</a:t>
            </a:r>
            <a:r>
              <a:rPr lang="en-US" dirty="0" smtClean="0">
                <a:hlinkClick r:id="rId4"/>
              </a:rPr>
              <a:t>www.mth.org.in</a:t>
            </a:r>
            <a:endParaRPr lang="en-US" dirty="0" smtClean="0"/>
          </a:p>
          <a:p>
            <a:pPr algn="ctr" fontAlgn="auto"/>
            <a:r>
              <a:rPr lang="en-US" dirty="0" smtClean="0">
                <a:hlinkClick r:id="rId5"/>
              </a:rPr>
              <a:t>www.magicthroughheart.com</a:t>
            </a:r>
            <a:r>
              <a:rPr lang="en-US" dirty="0" smtClean="0"/>
              <a:t> )</a:t>
            </a:r>
          </a:p>
          <a:p>
            <a:pPr algn="ctr" fontAlgn="auto"/>
            <a:endParaRPr lang="en-US" dirty="0"/>
          </a:p>
        </p:txBody>
      </p:sp>
    </p:spTree>
    <p:extLst>
      <p:ext uri="{BB962C8B-B14F-4D97-AF65-F5344CB8AC3E}">
        <p14:creationId xmlns:p14="http://schemas.microsoft.com/office/powerpoint/2010/main" val="2386098032"/>
      </p:ext>
    </p:extLst>
  </p:cSld>
  <p:clrMapOvr>
    <a:masterClrMapping/>
  </p:clrMapOvr>
  <p:transition spd="slow">
    <p:diamond/>
    <p:sndAc>
      <p:stSnd>
        <p:snd r:embed="rId2" name="coin.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sz="4000" dirty="0">
                <a:latin typeface="Times New Roman" panose="02020603050405020304" pitchFamily="18" charset="0"/>
                <a:cs typeface="Times New Roman" panose="02020603050405020304" pitchFamily="18" charset="0"/>
              </a:rPr>
              <a:t>Your active participation is invited</a:t>
            </a:r>
            <a:r>
              <a:rPr lang="en-IN" sz="4000" dirty="0">
                <a:solidFill>
                  <a:srgbClr val="92D050"/>
                </a:solidFill>
                <a:latin typeface="Times New Roman" panose="02020603050405020304" pitchFamily="18" charset="0"/>
                <a:cs typeface="Times New Roman" panose="02020603050405020304" pitchFamily="18" charset="0"/>
              </a:rPr>
              <a:t> </a:t>
            </a:r>
            <a:br>
              <a:rPr lang="en-IN" sz="4000" dirty="0">
                <a:solidFill>
                  <a:srgbClr val="92D050"/>
                </a:solidFill>
                <a:latin typeface="Times New Roman" panose="02020603050405020304" pitchFamily="18" charset="0"/>
                <a:cs typeface="Times New Roman" panose="02020603050405020304" pitchFamily="18" charset="0"/>
              </a:rPr>
            </a:br>
            <a:r>
              <a:rPr lang="en-IN" sz="4000" dirty="0">
                <a:solidFill>
                  <a:srgbClr val="92D050"/>
                </a:solidFill>
                <a:latin typeface="Times New Roman" panose="02020603050405020304" pitchFamily="18" charset="0"/>
                <a:cs typeface="Times New Roman" panose="02020603050405020304" pitchFamily="18" charset="0"/>
              </a:rPr>
              <a:t>for the discussion on</a:t>
            </a:r>
            <a:r>
              <a:rPr lang="en-IN" sz="4000" dirty="0">
                <a:solidFill>
                  <a:srgbClr val="FFC000"/>
                </a:solidFill>
                <a:latin typeface="Times New Roman" panose="02020603050405020304" pitchFamily="18" charset="0"/>
                <a:cs typeface="Times New Roman" panose="02020603050405020304" pitchFamily="18" charset="0"/>
              </a:rPr>
              <a:t/>
            </a:r>
            <a:br>
              <a:rPr lang="en-IN" sz="4000" dirty="0">
                <a:solidFill>
                  <a:srgbClr val="FFC000"/>
                </a:solidFill>
                <a:latin typeface="Times New Roman" panose="02020603050405020304" pitchFamily="18" charset="0"/>
                <a:cs typeface="Times New Roman" panose="02020603050405020304" pitchFamily="18" charset="0"/>
              </a:rPr>
            </a:br>
            <a:r>
              <a:rPr lang="en-IN" sz="4000" dirty="0">
                <a:solidFill>
                  <a:srgbClr val="FFC000"/>
                </a:solidFill>
                <a:latin typeface="Times New Roman" panose="02020603050405020304" pitchFamily="18" charset="0"/>
                <a:cs typeface="Times New Roman" panose="02020603050405020304" pitchFamily="18" charset="0"/>
              </a:rPr>
              <a:t/>
            </a:r>
            <a:br>
              <a:rPr lang="en-IN" sz="4000" dirty="0">
                <a:solidFill>
                  <a:srgbClr val="FFC000"/>
                </a:solidFill>
                <a:latin typeface="Times New Roman" panose="02020603050405020304" pitchFamily="18" charset="0"/>
                <a:cs typeface="Times New Roman" panose="02020603050405020304" pitchFamily="18" charset="0"/>
              </a:rPr>
            </a:br>
            <a:r>
              <a:rPr lang="en-IN" sz="4000" dirty="0">
                <a:solidFill>
                  <a:srgbClr val="FFC000"/>
                </a:solidFill>
                <a:latin typeface="Times New Roman" panose="02020603050405020304" pitchFamily="18" charset="0"/>
                <a:cs typeface="Times New Roman" panose="02020603050405020304" pitchFamily="18" charset="0"/>
              </a:rPr>
              <a:t>Role of body’s effectiveness in getting support from ‘Nature’ (Part – I)</a:t>
            </a:r>
            <a:br>
              <a:rPr lang="en-IN" sz="4000" dirty="0">
                <a:solidFill>
                  <a:srgbClr val="FFC000"/>
                </a:solidFill>
                <a:latin typeface="Times New Roman" panose="02020603050405020304" pitchFamily="18" charset="0"/>
                <a:cs typeface="Times New Roman" panose="02020603050405020304" pitchFamily="18" charset="0"/>
              </a:rPr>
            </a:br>
            <a:endParaRPr lang="en-IN" sz="4000"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Autofit/>
          </a:bodyPr>
          <a:lstStyle/>
          <a:p>
            <a:pPr>
              <a:defRPr/>
            </a:pPr>
            <a:r>
              <a:rPr lang="en-IN" sz="3600" dirty="0">
                <a:latin typeface="Times New Roman" panose="02020603050405020304" pitchFamily="18" charset="0"/>
                <a:cs typeface="Times New Roman" panose="02020603050405020304" pitchFamily="18" charset="0"/>
              </a:rPr>
              <a:t>During uncertainty  when right decision is required, we go on making hunches (</a:t>
            </a:r>
            <a:r>
              <a:rPr lang="en-IN" sz="3600" dirty="0" err="1">
                <a:latin typeface="Times New Roman" panose="02020603050405020304" pitchFamily="18" charset="0"/>
                <a:cs typeface="Times New Roman" panose="02020603050405020304" pitchFamily="18" charset="0"/>
              </a:rPr>
              <a:t>i</a:t>
            </a:r>
            <a:r>
              <a:rPr lang="en-IN" sz="3600" dirty="0">
                <a:latin typeface="Times New Roman" panose="02020603050405020304" pitchFamily="18" charset="0"/>
                <a:cs typeface="Times New Roman" panose="02020603050405020304" pitchFamily="18" charset="0"/>
              </a:rPr>
              <a:t>) in case options are available; we go on guessing (ii) in case everything is cloudy.</a:t>
            </a:r>
            <a:r>
              <a:rPr lang="en-IN" sz="3600" dirty="0" smtClean="0">
                <a:latin typeface="Times New Roman" panose="02020603050405020304" pitchFamily="18" charset="0"/>
                <a:cs typeface="Times New Roman" panose="02020603050405020304" pitchFamily="18" charset="0"/>
              </a:rPr>
              <a:t/>
            </a:r>
            <a:br>
              <a:rPr lang="en-IN" sz="3600" dirty="0" smtClean="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
            </a:r>
            <a:br>
              <a:rPr lang="en-IN" sz="3600" dirty="0">
                <a:latin typeface="Times New Roman" panose="02020603050405020304" pitchFamily="18" charset="0"/>
                <a:cs typeface="Times New Roman" panose="02020603050405020304" pitchFamily="18" charset="0"/>
              </a:rPr>
            </a:br>
            <a:r>
              <a:rPr lang="en-IN" sz="3600" dirty="0">
                <a:solidFill>
                  <a:srgbClr val="FFC000"/>
                </a:solidFill>
                <a:latin typeface="Times New Roman" panose="02020603050405020304" pitchFamily="18" charset="0"/>
                <a:cs typeface="Times New Roman" panose="02020603050405020304" pitchFamily="18" charset="0"/>
              </a:rPr>
              <a:t>Moreover, we feel ‘well-placed’ with the help of right kind of decisions.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sz="4800" dirty="0">
                <a:latin typeface="Times New Roman" panose="02020603050405020304" pitchFamily="18" charset="0"/>
                <a:cs typeface="Times New Roman" panose="02020603050405020304" pitchFamily="18" charset="0"/>
              </a:rPr>
              <a:t>We all are born with the ability that helps in making a decision which can fulfil our ‘future’ requirements.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Autofit/>
          </a:bodyPr>
          <a:lstStyle/>
          <a:p>
            <a:pPr>
              <a:defRPr/>
            </a:pPr>
            <a:r>
              <a:rPr lang="en-IN" dirty="0">
                <a:solidFill>
                  <a:srgbClr val="FFC000"/>
                </a:solidFill>
                <a:latin typeface="Times New Roman" panose="02020603050405020304" pitchFamily="18" charset="0"/>
                <a:cs typeface="Times New Roman" panose="02020603050405020304" pitchFamily="18" charset="0"/>
              </a:rPr>
              <a:t/>
            </a:r>
            <a:br>
              <a:rPr lang="en-IN" dirty="0">
                <a:solidFill>
                  <a:srgbClr val="FFC000"/>
                </a:solidFill>
                <a:latin typeface="Times New Roman" panose="02020603050405020304" pitchFamily="18" charset="0"/>
                <a:cs typeface="Times New Roman" panose="02020603050405020304" pitchFamily="18" charset="0"/>
              </a:rPr>
            </a:br>
            <a:r>
              <a:rPr lang="en-IN" dirty="0">
                <a:solidFill>
                  <a:srgbClr val="FFC000"/>
                </a:solidFill>
                <a:latin typeface="Times New Roman" panose="02020603050405020304" pitchFamily="18" charset="0"/>
                <a:cs typeface="Times New Roman" panose="02020603050405020304" pitchFamily="18" charset="0"/>
              </a:rPr>
              <a:t>Such realization we will continue to have, in case we are preparing ourselves to cross the hurdle of ‘Natural Selection’.</a:t>
            </a: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On the other hand, those are continuously ignoring this aspect. They struggle throughout their life –  </a:t>
            </a:r>
            <a:r>
              <a:rPr lang="en-IN" dirty="0">
                <a:solidFill>
                  <a:srgbClr val="FFFF00"/>
                </a:solidFill>
                <a:latin typeface="Times New Roman" panose="02020603050405020304" pitchFamily="18" charset="0"/>
                <a:cs typeface="Times New Roman" panose="02020603050405020304" pitchFamily="18" charset="0"/>
              </a:rPr>
              <a:t>practising honesty, doing hard work and relying upon ‘will-power’.</a:t>
            </a:r>
            <a:r>
              <a:rPr lang="en-IN" dirty="0">
                <a:latin typeface="Times New Roman" panose="02020603050405020304" pitchFamily="18" charset="0"/>
                <a:cs typeface="Times New Roman" panose="02020603050405020304" pitchFamily="18" charset="0"/>
              </a:rPr>
              <a:t> </a:t>
            </a:r>
            <a:br>
              <a:rPr lang="en-IN" dirty="0">
                <a:latin typeface="Times New Roman" panose="02020603050405020304" pitchFamily="18" charset="0"/>
                <a:cs typeface="Times New Roman" panose="02020603050405020304" pitchFamily="18" charset="0"/>
              </a:rPr>
            </a:br>
            <a:r>
              <a:rPr lang="en-IN" dirty="0">
                <a:solidFill>
                  <a:srgbClr val="FF0000"/>
                </a:solidFill>
                <a:latin typeface="Times New Roman" panose="02020603050405020304" pitchFamily="18" charset="0"/>
                <a:cs typeface="Times New Roman" panose="02020603050405020304" pitchFamily="18" charset="0"/>
              </a:rPr>
              <a:t>Finally, they depart unfulfilled from this world.</a:t>
            </a:r>
            <a:br>
              <a:rPr lang="en-IN" dirty="0">
                <a:solidFill>
                  <a:srgbClr val="FF0000"/>
                </a:solidFill>
                <a:latin typeface="Times New Roman" panose="02020603050405020304" pitchFamily="18" charset="0"/>
                <a:cs typeface="Times New Roman" panose="02020603050405020304" pitchFamily="18" charset="0"/>
              </a:rPr>
            </a:b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lstStyle/>
          <a:p>
            <a:pPr>
              <a:defRPr/>
            </a:pPr>
            <a:r>
              <a:rPr lang="en-IN" sz="5400" dirty="0">
                <a:latin typeface="Times New Roman" panose="02020603050405020304" pitchFamily="18" charset="0"/>
                <a:cs typeface="Times New Roman" panose="02020603050405020304" pitchFamily="18" charset="0"/>
              </a:rPr>
              <a:t>Resilience, Self-Resourcefulness and Self-Motivation are the qualities that help in crossing the hurdle of ‘Natural Selection’.</a:t>
            </a:r>
          </a:p>
        </p:txBody>
      </p:sp>
    </p:spTree>
  </p:cSld>
  <p:clrMapOvr>
    <a:masterClrMapping/>
  </p:clrMapOvr>
  <p:transition spd="slow">
    <p:diamond/>
    <p:sndAc>
      <p:stSnd>
        <p:snd r:embed="rId2" name="coin.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lstStyle/>
          <a:p>
            <a:pPr>
              <a:defRPr/>
            </a:pPr>
            <a:r>
              <a:rPr lang="en-IN" dirty="0" smtClean="0">
                <a:latin typeface="Times New Roman" panose="02020603050405020304" pitchFamily="18" charset="0"/>
                <a:cs typeface="Times New Roman" panose="02020603050405020304" pitchFamily="18" charset="0"/>
              </a:rPr>
              <a:t>Resilience ?</a:t>
            </a:r>
            <a:r>
              <a:rPr lang="en-IN" sz="5400" dirty="0">
                <a:latin typeface="Times New Roman" panose="02020603050405020304" pitchFamily="18" charset="0"/>
                <a:cs typeface="Times New Roman" panose="02020603050405020304" pitchFamily="18" charset="0"/>
              </a:rPr>
              <a:t>?</a:t>
            </a:r>
            <a:r>
              <a:rPr lang="en-IN" sz="6600" dirty="0">
                <a:latin typeface="Times New Roman" panose="02020603050405020304" pitchFamily="18" charset="0"/>
                <a:cs typeface="Times New Roman" panose="02020603050405020304" pitchFamily="18" charset="0"/>
              </a:rPr>
              <a:t>?</a:t>
            </a:r>
            <a:r>
              <a:rPr lang="en-IN" sz="8000" dirty="0">
                <a:latin typeface="Times New Roman" panose="02020603050405020304" pitchFamily="18" charset="0"/>
                <a:cs typeface="Times New Roman" panose="02020603050405020304" pitchFamily="18" charset="0"/>
              </a:rPr>
              <a:t>?</a:t>
            </a:r>
            <a:r>
              <a:rPr lang="en-IN" sz="9600" dirty="0">
                <a:latin typeface="Times New Roman" panose="02020603050405020304" pitchFamily="18" charset="0"/>
                <a:cs typeface="Times New Roman" panose="02020603050405020304" pitchFamily="18" charset="0"/>
              </a:rPr>
              <a:t>?</a:t>
            </a:r>
            <a:r>
              <a:rPr lang="en-IN" sz="13800" dirty="0">
                <a:latin typeface="Times New Roman" panose="02020603050405020304" pitchFamily="18" charset="0"/>
                <a:cs typeface="Times New Roman" panose="02020603050405020304" pitchFamily="18" charset="0"/>
              </a:rPr>
              <a:t>?</a:t>
            </a:r>
            <a:r>
              <a:rPr lang="en-IN" sz="19900" dirty="0">
                <a:latin typeface="Times New Roman" panose="02020603050405020304" pitchFamily="18" charset="0"/>
                <a:cs typeface="Times New Roman" panose="02020603050405020304" pitchFamily="18" charset="0"/>
              </a:rPr>
              <a:t>?</a:t>
            </a:r>
            <a:r>
              <a:rPr lang="en-IN" sz="28700" dirty="0">
                <a:latin typeface="Times New Roman" panose="02020603050405020304" pitchFamily="18" charset="0"/>
                <a:cs typeface="Times New Roman" panose="02020603050405020304" pitchFamily="18" charset="0"/>
              </a:rPr>
              <a:t>?</a:t>
            </a:r>
            <a:endParaRPr lang="en-IN" sz="8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sz="4000" dirty="0">
                <a:solidFill>
                  <a:srgbClr val="FFC000"/>
                </a:solidFill>
                <a:latin typeface="Times New Roman" panose="02020603050405020304" pitchFamily="18" charset="0"/>
                <a:cs typeface="Times New Roman" panose="02020603050405020304" pitchFamily="18" charset="0"/>
              </a:rPr>
              <a:t>Normally, people are shattered under stress. However, some people become more stronger, more powerful and more confident after the stress.</a:t>
            </a:r>
            <a:r>
              <a:rPr lang="en-IN" sz="4000" dirty="0" smtClean="0">
                <a:latin typeface="Times New Roman" panose="02020603050405020304" pitchFamily="18" charset="0"/>
                <a:cs typeface="Times New Roman" panose="02020603050405020304" pitchFamily="18" charset="0"/>
              </a:rPr>
              <a:t/>
            </a:r>
            <a:br>
              <a:rPr lang="en-IN" sz="4000" dirty="0" smtClean="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Resilience is the ability that makes him/her stronger, powerful and confident.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6000" dirty="0">
                <a:solidFill>
                  <a:srgbClr val="FFC000"/>
                </a:solidFill>
                <a:latin typeface="Times New Roman" panose="02020603050405020304" pitchFamily="18" charset="0"/>
                <a:cs typeface="Times New Roman" panose="02020603050405020304" pitchFamily="18" charset="0"/>
              </a:rPr>
              <a:t>With resilience –</a:t>
            </a:r>
            <a:r>
              <a:rPr lang="en-IN" dirty="0" smtClean="0">
                <a:latin typeface="Times New Roman" panose="02020603050405020304" pitchFamily="18" charset="0"/>
                <a:cs typeface="Times New Roman" panose="02020603050405020304" pitchFamily="18" charset="0"/>
              </a:rPr>
              <a:t> </a:t>
            </a:r>
            <a:br>
              <a:rPr lang="en-IN" dirty="0" smtClean="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1. during uncertainty we enjoy the most, because</a:t>
            </a:r>
            <a:br>
              <a:rPr lang="en-IN" dirty="0" smtClean="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2. we have developed tolerance for our and other’s weaknesses and vulnerabilities, and</a:t>
            </a:r>
            <a:br>
              <a:rPr lang="en-IN" dirty="0" smtClean="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3. we are full of endurance for hardships, difficulties and pains.</a:t>
            </a:r>
            <a:endParaRPr lang="en-IN"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524000"/>
            <a:ext cx="7772400" cy="3810000"/>
          </a:xfrm>
        </p:spPr>
        <p:txBody>
          <a:bodyPr>
            <a:normAutofit fontScale="90000"/>
          </a:bodyPr>
          <a:lstStyle/>
          <a:p>
            <a:pPr>
              <a:defRPr/>
            </a:pPr>
            <a:r>
              <a:rPr lang="en-IN" sz="8000" dirty="0" smtClean="0">
                <a:latin typeface="Times New Roman" panose="02020603050405020304" pitchFamily="18" charset="0"/>
                <a:cs typeface="Times New Roman" panose="02020603050405020304" pitchFamily="18" charset="0"/>
              </a:rPr>
              <a:t>How</a:t>
            </a:r>
            <a:r>
              <a:rPr lang="en-IN" sz="8000" dirty="0">
                <a:latin typeface="Times New Roman" panose="02020603050405020304" pitchFamily="18" charset="0"/>
                <a:cs typeface="Times New Roman" panose="02020603050405020304" pitchFamily="18" charset="0"/>
              </a:rPr>
              <a:t> </a:t>
            </a:r>
            <a:r>
              <a:rPr lang="en-IN" sz="5400" dirty="0">
                <a:latin typeface="Times New Roman" panose="02020603050405020304" pitchFamily="18" charset="0"/>
                <a:cs typeface="Times New Roman" panose="02020603050405020304" pitchFamily="18" charset="0"/>
              </a:rPr>
              <a:t>?</a:t>
            </a:r>
            <a:r>
              <a:rPr lang="en-IN" sz="6600" dirty="0">
                <a:latin typeface="Times New Roman" panose="02020603050405020304" pitchFamily="18" charset="0"/>
                <a:cs typeface="Times New Roman" panose="02020603050405020304" pitchFamily="18" charset="0"/>
              </a:rPr>
              <a:t>?</a:t>
            </a:r>
            <a:r>
              <a:rPr lang="en-IN" sz="8000" dirty="0">
                <a:latin typeface="Times New Roman" panose="02020603050405020304" pitchFamily="18" charset="0"/>
                <a:cs typeface="Times New Roman" panose="02020603050405020304" pitchFamily="18" charset="0"/>
              </a:rPr>
              <a:t>?</a:t>
            </a:r>
            <a:r>
              <a:rPr lang="en-IN" sz="9600" dirty="0">
                <a:latin typeface="Times New Roman" panose="02020603050405020304" pitchFamily="18" charset="0"/>
                <a:cs typeface="Times New Roman" panose="02020603050405020304" pitchFamily="18" charset="0"/>
              </a:rPr>
              <a:t>?</a:t>
            </a:r>
            <a:r>
              <a:rPr lang="en-IN" sz="13800" dirty="0">
                <a:latin typeface="Times New Roman" panose="02020603050405020304" pitchFamily="18" charset="0"/>
                <a:cs typeface="Times New Roman" panose="02020603050405020304" pitchFamily="18" charset="0"/>
              </a:rPr>
              <a:t>?</a:t>
            </a:r>
            <a:r>
              <a:rPr lang="en-IN" sz="19900" dirty="0">
                <a:latin typeface="Times New Roman" panose="02020603050405020304" pitchFamily="18" charset="0"/>
                <a:cs typeface="Times New Roman" panose="02020603050405020304" pitchFamily="18" charset="0"/>
              </a:rPr>
              <a:t>?</a:t>
            </a:r>
            <a:r>
              <a:rPr lang="en-IN" sz="28700" dirty="0">
                <a:latin typeface="Times New Roman" panose="02020603050405020304" pitchFamily="18" charset="0"/>
                <a:cs typeface="Times New Roman" panose="02020603050405020304" pitchFamily="18" charset="0"/>
              </a:rPr>
              <a:t>?</a:t>
            </a:r>
            <a:endParaRPr lang="en-IN" sz="8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dirty="0" smtClean="0">
                <a:latin typeface="Times New Roman" panose="02020603050405020304" pitchFamily="18" charset="0"/>
                <a:cs typeface="Times New Roman" panose="02020603050405020304" pitchFamily="18" charset="0"/>
              </a:rPr>
              <a:t>Prior to science heart or brain used to be center of consciousness.</a:t>
            </a:r>
            <a:br>
              <a:rPr lang="en-IN" dirty="0" smtClean="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sz="4000" dirty="0">
                <a:solidFill>
                  <a:srgbClr val="FFC000"/>
                </a:solidFill>
                <a:latin typeface="Times New Roman" panose="02020603050405020304" pitchFamily="18" charset="0"/>
                <a:cs typeface="Times New Roman" panose="02020603050405020304" pitchFamily="18" charset="0"/>
              </a:rPr>
              <a:t>Science demonstrated  that consciousness lies in our nervous system. It is spreaded in whole of the body. Brain is the head quarter of nervous system</a:t>
            </a:r>
            <a:r>
              <a:rPr lang="en-IN" sz="4800" dirty="0">
                <a:solidFill>
                  <a:srgbClr val="FFC000"/>
                </a:solidFill>
                <a:latin typeface="Times New Roman" panose="02020603050405020304" pitchFamily="18" charset="0"/>
                <a:cs typeface="Times New Roman" panose="02020603050405020304" pitchFamily="18" charset="0"/>
              </a:rPr>
              <a:t>.</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dirty="0">
                <a:latin typeface="Times New Roman" panose="02020603050405020304" pitchFamily="18" charset="0"/>
                <a:cs typeface="Times New Roman" panose="02020603050405020304" pitchFamily="18" charset="0"/>
              </a:rPr>
              <a:t>Therefore, our body is not only subject for decaying as all religions propagate. It is full of universal consciousness. That is, body is a seat of unconscious.</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sz="4800" dirty="0">
                <a:solidFill>
                  <a:srgbClr val="FFC000"/>
                </a:solidFill>
                <a:latin typeface="Times New Roman" panose="02020603050405020304" pitchFamily="18" charset="0"/>
                <a:cs typeface="Times New Roman" panose="02020603050405020304" pitchFamily="18" charset="0"/>
              </a:rPr>
              <a:t>With effective muscles we can realize presence of universal consciousness. In addition, we can use that consciousness at our ‘will’.</a:t>
            </a:r>
            <a:br>
              <a:rPr lang="en-IN" sz="4800" dirty="0">
                <a:solidFill>
                  <a:srgbClr val="FFC000"/>
                </a:solidFill>
                <a:latin typeface="Times New Roman" panose="02020603050405020304" pitchFamily="18" charset="0"/>
                <a:cs typeface="Times New Roman" panose="02020603050405020304" pitchFamily="18" charset="0"/>
              </a:rPr>
            </a:br>
            <a:r>
              <a:rPr lang="en-IN" sz="2800" dirty="0">
                <a:solidFill>
                  <a:srgbClr val="92D050"/>
                </a:solidFill>
                <a:latin typeface="Times New Roman" panose="02020603050405020304" pitchFamily="18" charset="0"/>
                <a:cs typeface="Times New Roman" panose="02020603050405020304" pitchFamily="18" charset="0"/>
              </a:rPr>
              <a:t>(We need not to rush for outside help or support.)</a:t>
            </a:r>
            <a:endParaRPr lang="en-IN" sz="4000" dirty="0">
              <a:solidFill>
                <a:srgbClr val="92D05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4000" dirty="0">
                <a:latin typeface="Times New Roman" panose="02020603050405020304" pitchFamily="18" charset="0"/>
                <a:cs typeface="Times New Roman" panose="02020603050405020304" pitchFamily="18" charset="0"/>
              </a:rPr>
              <a:t>Man is not superior to all animals due to its superior  mental faculties. Muscle power of man is better equipped than all other animals.</a:t>
            </a:r>
            <a:br>
              <a:rPr lang="en-IN" sz="4000" dirty="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sz="5400" dirty="0">
                <a:solidFill>
                  <a:srgbClr val="FFC000"/>
                </a:solidFill>
                <a:latin typeface="Times New Roman" panose="02020603050405020304" pitchFamily="18" charset="0"/>
                <a:cs typeface="Times New Roman" panose="02020603050405020304" pitchFamily="18" charset="0"/>
              </a:rPr>
              <a:t>The moment man’s muscle power  starts falling, his superiority  deteriorates on a steep fall also.</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sz="3600" dirty="0">
                <a:solidFill>
                  <a:srgbClr val="FFC000"/>
                </a:solidFill>
                <a:latin typeface="Times New Roman" panose="02020603050405020304" pitchFamily="18" charset="0"/>
                <a:cs typeface="Times New Roman" panose="02020603050405020304" pitchFamily="18" charset="0"/>
              </a:rPr>
              <a:t>Think for a moment. The brain, you have and feel pride. Suppose the consequences, if it is kept in the head of a snake.</a:t>
            </a:r>
            <a:br>
              <a:rPr lang="en-IN" sz="3600" dirty="0">
                <a:solidFill>
                  <a:srgbClr val="FFC000"/>
                </a:solidFill>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dirty="0">
                <a:solidFill>
                  <a:srgbClr val="FF0000"/>
                </a:solidFill>
                <a:latin typeface="Times New Roman" panose="02020603050405020304" pitchFamily="18" charset="0"/>
                <a:cs typeface="Times New Roman" panose="02020603050405020304" pitchFamily="18" charset="0"/>
              </a:rPr>
              <a:t>(Remember, snake is without hands and feet.)</a:t>
            </a:r>
            <a:br>
              <a:rPr lang="en-IN" dirty="0">
                <a:solidFill>
                  <a:srgbClr val="FF0000"/>
                </a:solidFill>
                <a:latin typeface="Times New Roman" panose="02020603050405020304" pitchFamily="18" charset="0"/>
                <a:cs typeface="Times New Roman" panose="02020603050405020304" pitchFamily="18" charset="0"/>
              </a:rPr>
            </a:br>
            <a:r>
              <a:rPr lang="en-IN" dirty="0">
                <a:solidFill>
                  <a:srgbClr val="FF0000"/>
                </a:solidFill>
                <a:latin typeface="Times New Roman" panose="02020603050405020304" pitchFamily="18" charset="0"/>
                <a:cs typeface="Times New Roman" panose="02020603050405020304" pitchFamily="18" charset="0"/>
              </a:rPr>
              <a:t/>
            </a:r>
            <a:br>
              <a:rPr lang="en-IN" dirty="0">
                <a:solidFill>
                  <a:srgbClr val="FF0000"/>
                </a:solidFill>
                <a:latin typeface="Times New Roman" panose="02020603050405020304" pitchFamily="18" charset="0"/>
                <a:cs typeface="Times New Roman" panose="02020603050405020304" pitchFamily="18" charset="0"/>
              </a:rPr>
            </a:br>
            <a:r>
              <a:rPr lang="en-IN" dirty="0" smtClean="0">
                <a:solidFill>
                  <a:schemeClr val="tx1"/>
                </a:solidFill>
                <a:latin typeface="Times New Roman" panose="02020603050405020304" pitchFamily="18" charset="0"/>
                <a:cs typeface="Times New Roman" panose="02020603050405020304" pitchFamily="18" charset="0"/>
              </a:rPr>
              <a:t>Despite all the developed  mental faculties  you would have been equally helpless and unproductive like a snake.</a:t>
            </a:r>
            <a:endParaRPr lang="en-IN" sz="4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7200" dirty="0">
                <a:solidFill>
                  <a:srgbClr val="FFC000"/>
                </a:solidFill>
                <a:latin typeface="Times New Roman" panose="02020603050405020304" pitchFamily="18" charset="0"/>
                <a:cs typeface="Times New Roman" panose="02020603050405020304" pitchFamily="18" charset="0"/>
              </a:rPr>
              <a:t>We don’t tremor because we are afraid. We are afraid because our body tremors.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6600" dirty="0">
                <a:solidFill>
                  <a:srgbClr val="FFC000"/>
                </a:solidFill>
                <a:latin typeface="Times New Roman" panose="02020603050405020304" pitchFamily="18" charset="0"/>
                <a:cs typeface="Times New Roman" panose="02020603050405020304" pitchFamily="18" charset="0"/>
              </a:rPr>
              <a:t>Emotions are not psychological or mental. Bio-chemical changes taking place in our body are causing emotions.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6600" dirty="0">
                <a:solidFill>
                  <a:srgbClr val="FFC000"/>
                </a:solidFill>
                <a:latin typeface="Times New Roman" panose="02020603050405020304" pitchFamily="18" charset="0"/>
                <a:cs typeface="Times New Roman" panose="02020603050405020304" pitchFamily="18" charset="0"/>
              </a:rPr>
              <a:t>Background of our experiences is ‘thought’. Likewise, ‘action’ is the background of our thoughts.</a:t>
            </a:r>
          </a:p>
        </p:txBody>
      </p:sp>
    </p:spTree>
  </p:cSld>
  <p:clrMapOvr>
    <a:masterClrMapping/>
  </p:clrMapOvr>
  <p:transition spd="slow">
    <p:diamond/>
    <p:sndAc>
      <p:stSnd>
        <p:snd r:embed="rId2" name="coin.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IN" dirty="0" smtClean="0">
                <a:solidFill>
                  <a:srgbClr val="FFC000"/>
                </a:solidFill>
                <a:latin typeface="Times New Roman" panose="02020603050405020304" pitchFamily="18" charset="0"/>
                <a:cs typeface="Times New Roman" panose="02020603050405020304" pitchFamily="18" charset="0"/>
              </a:rPr>
              <a:t>Mind and Body</a:t>
            </a:r>
            <a:endParaRPr lang="en-IN"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0" y="1905000"/>
            <a:ext cx="9144000" cy="4953000"/>
          </a:xfrm>
        </p:spPr>
        <p:txBody>
          <a:bodyPr/>
          <a:lstStyle/>
          <a:p>
            <a:pPr>
              <a:defRPr/>
            </a:pPr>
            <a:r>
              <a:rPr lang="en-IN" b="1" dirty="0" smtClean="0">
                <a:latin typeface="Times New Roman" panose="02020603050405020304" pitchFamily="18" charset="0"/>
                <a:cs typeface="Times New Roman" panose="02020603050405020304" pitchFamily="18" charset="0"/>
              </a:rPr>
              <a:t>Ancient view recommends, “Mind is superior to body.” Incurable diseases are considered psychosomatic in nature.</a:t>
            </a:r>
          </a:p>
          <a:p>
            <a:pPr marL="0" indent="0">
              <a:buNone/>
              <a:defRPr/>
            </a:pPr>
            <a:r>
              <a:rPr lang="en-IN" sz="2800" b="1" dirty="0">
                <a:latin typeface="Times New Roman" panose="02020603050405020304" pitchFamily="18" charset="0"/>
                <a:cs typeface="Times New Roman" panose="02020603050405020304" pitchFamily="18" charset="0"/>
              </a:rPr>
              <a:t>  </a:t>
            </a:r>
            <a:r>
              <a:rPr lang="en-IN" sz="2800" b="1" dirty="0">
                <a:solidFill>
                  <a:srgbClr val="FFC000"/>
                </a:solidFill>
                <a:latin typeface="Times New Roman" panose="02020603050405020304" pitchFamily="18" charset="0"/>
                <a:cs typeface="Times New Roman" panose="02020603050405020304" pitchFamily="18" charset="0"/>
              </a:rPr>
              <a:t> </a:t>
            </a:r>
            <a:r>
              <a:rPr lang="en-IN" sz="2400" b="1" dirty="0">
                <a:solidFill>
                  <a:srgbClr val="FFC000"/>
                </a:solidFill>
                <a:latin typeface="Times New Roman" panose="02020603050405020304" pitchFamily="18" charset="0"/>
                <a:cs typeface="Times New Roman" panose="02020603050405020304" pitchFamily="18" charset="0"/>
              </a:rPr>
              <a:t>(Psychiatrists are of this view.)</a:t>
            </a:r>
            <a:endParaRPr lang="en-IN" sz="2800" b="1" dirty="0">
              <a:solidFill>
                <a:srgbClr val="FFC000"/>
              </a:solidFill>
              <a:latin typeface="Times New Roman" panose="02020603050405020304" pitchFamily="18" charset="0"/>
              <a:cs typeface="Times New Roman" panose="02020603050405020304" pitchFamily="18" charset="0"/>
            </a:endParaRPr>
          </a:p>
          <a:p>
            <a:pPr>
              <a:defRPr/>
            </a:pPr>
            <a:r>
              <a:rPr lang="en-IN" b="1" dirty="0" smtClean="0">
                <a:latin typeface="Times New Roman" panose="02020603050405020304" pitchFamily="18" charset="0"/>
                <a:cs typeface="Times New Roman" panose="02020603050405020304" pitchFamily="18" charset="0"/>
              </a:rPr>
              <a:t>For using the power of our experiences we will have to think other way round. That is, incurable diseases are the result of wrong learning by our muscles and biochemical processes.</a:t>
            </a:r>
          </a:p>
          <a:p>
            <a:pPr marL="0" indent="0">
              <a:buNone/>
              <a:defRPr/>
            </a:pPr>
            <a:r>
              <a:rPr lang="en-IN" b="1" dirty="0" smtClean="0">
                <a:latin typeface="Times New Roman" panose="02020603050405020304" pitchFamily="18" charset="0"/>
                <a:cs typeface="Times New Roman" panose="02020603050405020304" pitchFamily="18" charset="0"/>
              </a:rPr>
              <a:t> </a:t>
            </a:r>
            <a:r>
              <a:rPr lang="en-IN" sz="2800" b="1" dirty="0">
                <a:latin typeface="Times New Roman" panose="02020603050405020304" pitchFamily="18" charset="0"/>
                <a:cs typeface="Times New Roman" panose="02020603050405020304" pitchFamily="18" charset="0"/>
              </a:rPr>
              <a:t> </a:t>
            </a:r>
            <a:r>
              <a:rPr lang="en-IN" sz="2800" b="1" dirty="0">
                <a:solidFill>
                  <a:srgbClr val="FFC000"/>
                </a:solidFill>
                <a:latin typeface="Times New Roman" panose="02020603050405020304" pitchFamily="18" charset="0"/>
                <a:cs typeface="Times New Roman" panose="02020603050405020304" pitchFamily="18" charset="0"/>
              </a:rPr>
              <a:t> </a:t>
            </a:r>
            <a:r>
              <a:rPr lang="en-IN" sz="2400" b="1" dirty="0">
                <a:solidFill>
                  <a:srgbClr val="FFC000"/>
                </a:solidFill>
                <a:latin typeface="Times New Roman" panose="02020603050405020304" pitchFamily="18" charset="0"/>
                <a:cs typeface="Times New Roman" panose="02020603050405020304" pitchFamily="18" charset="0"/>
              </a:rPr>
              <a:t>(Psychologists are of this view.)</a:t>
            </a:r>
            <a:endParaRPr lang="en-IN" sz="2800" b="1" dirty="0">
              <a:solidFill>
                <a:srgbClr val="FFC000"/>
              </a:solidFill>
              <a:latin typeface="Times New Roman" panose="02020603050405020304" pitchFamily="18" charset="0"/>
              <a:cs typeface="Times New Roman" panose="02020603050405020304" pitchFamily="18" charset="0"/>
            </a:endParaRPr>
          </a:p>
          <a:p>
            <a:pPr marL="0" indent="0">
              <a:buNone/>
              <a:defRPr/>
            </a:pPr>
            <a:endParaRPr lang="en-IN" sz="2800" b="1" dirty="0">
              <a:latin typeface="Times New Roman" panose="02020603050405020304" pitchFamily="18" charset="0"/>
              <a:cs typeface="Times New Roman" panose="02020603050405020304" pitchFamily="18" charset="0"/>
            </a:endParaRPr>
          </a:p>
          <a:p>
            <a:pPr marL="0" indent="0">
              <a:buNone/>
              <a:defRPr/>
            </a:pPr>
            <a:endParaRPr lang="en-IN" sz="28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2800" dirty="0">
                <a:solidFill>
                  <a:srgbClr val="FFC000"/>
                </a:solidFill>
                <a:latin typeface="Times New Roman" panose="02020603050405020304" pitchFamily="18" charset="0"/>
                <a:cs typeface="Times New Roman" panose="02020603050405020304" pitchFamily="18" charset="0"/>
              </a:rPr>
              <a:t>Eradication of symptoms and health are two different realities. Doctor treats the body very mechanically. On the other hand, health is a result of harmony felt by us between internal as well as external universes.</a:t>
            </a:r>
            <a:r>
              <a:rPr lang="en-IN" dirty="0">
                <a:solidFill>
                  <a:srgbClr val="FFC000"/>
                </a:solidFill>
                <a:latin typeface="Times New Roman" panose="02020603050405020304" pitchFamily="18" charset="0"/>
                <a:cs typeface="Times New Roman" panose="02020603050405020304" pitchFamily="18" charset="0"/>
              </a:rPr>
              <a:t/>
            </a:r>
            <a:br>
              <a:rPr lang="en-IN" dirty="0">
                <a:solidFill>
                  <a:srgbClr val="FFC000"/>
                </a:solidFill>
                <a:latin typeface="Times New Roman" panose="02020603050405020304" pitchFamily="18" charset="0"/>
                <a:cs typeface="Times New Roman" panose="02020603050405020304" pitchFamily="18" charset="0"/>
              </a:rPr>
            </a:br>
            <a:r>
              <a:rPr lang="en-IN" dirty="0">
                <a:solidFill>
                  <a:srgbClr val="FFC000"/>
                </a:solidFill>
                <a:latin typeface="Times New Roman" panose="02020603050405020304" pitchFamily="18" charset="0"/>
                <a:cs typeface="Times New Roman" panose="02020603050405020304" pitchFamily="18" charset="0"/>
              </a:rPr>
              <a:t/>
            </a:r>
            <a:br>
              <a:rPr lang="en-IN" dirty="0">
                <a:solidFill>
                  <a:srgbClr val="FFC000"/>
                </a:solidFill>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Scientifically, Psychiatrist is ahead of doctor. Therefore, he not only prescribes medicines but treats the mind also in case of psychosomatic diseases.</a:t>
            </a:r>
            <a:br>
              <a:rPr lang="en-IN" sz="4000" dirty="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sz="2400" dirty="0">
                <a:solidFill>
                  <a:srgbClr val="FF0000"/>
                </a:solidFill>
                <a:latin typeface="Times New Roman" panose="02020603050405020304" pitchFamily="18" charset="0"/>
                <a:cs typeface="Times New Roman" panose="02020603050405020304" pitchFamily="18" charset="0"/>
              </a:rPr>
              <a:t>(Even then, cure of cancer is difficult.)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sz="2800" dirty="0">
                <a:solidFill>
                  <a:srgbClr val="FFC000"/>
                </a:solidFill>
                <a:latin typeface="Times New Roman" panose="02020603050405020304" pitchFamily="18" charset="0"/>
                <a:cs typeface="Times New Roman" panose="02020603050405020304" pitchFamily="18" charset="0"/>
              </a:rPr>
              <a:t>On the other hand, psychologist considers  you a ‘unique’ person.   Therefore, he helps you in enjoying optimal freedom alongwith excelling on the job for  making  your  existence  useful to society.</a:t>
            </a:r>
            <a:r>
              <a:rPr lang="en-IN" sz="3600" dirty="0">
                <a:latin typeface="Times New Roman" panose="02020603050405020304" pitchFamily="18" charset="0"/>
                <a:cs typeface="Times New Roman" panose="02020603050405020304" pitchFamily="18" charset="0"/>
              </a:rPr>
              <a:t/>
            </a: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
            </a:r>
            <a:br>
              <a:rPr lang="en-IN" sz="3600" dirty="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Do you know your physical heart connects  you with  external as well as internal universes? It helps you in getting answers to your personal problems which serves to meet ‘Future’ requirements.</a:t>
            </a:r>
            <a:endParaRPr lang="en-IN" dirty="0">
              <a:latin typeface="Times New Roman" panose="02020603050405020304" pitchFamily="18" charset="0"/>
              <a:cs typeface="Times New Roman" panose="02020603050405020304" pitchFamily="18" charset="0"/>
            </a:endParaRPr>
          </a:p>
        </p:txBody>
      </p:sp>
    </p:spTree>
  </p:cSld>
  <p:clrMapOvr>
    <a:masterClrMapping/>
  </p:clrMapOvr>
  <p:transition spd="slow">
    <p:diamond/>
    <p:sndAc>
      <p:stSnd>
        <p:snd r:embed="rId2" name="coin.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dirty="0" smtClean="0">
                <a:latin typeface="Times New Roman" panose="02020603050405020304" pitchFamily="18" charset="0"/>
                <a:cs typeface="Times New Roman" panose="02020603050405020304" pitchFamily="18" charset="0"/>
              </a:rPr>
              <a:t>Now you may ask – </a:t>
            </a:r>
            <a:br>
              <a:rPr lang="en-IN" dirty="0" smtClean="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6600" dirty="0">
                <a:solidFill>
                  <a:srgbClr val="FFC000"/>
                </a:solidFill>
                <a:latin typeface="Times New Roman" panose="02020603050405020304" pitchFamily="18" charset="0"/>
                <a:cs typeface="Times New Roman" panose="02020603050405020304" pitchFamily="18" charset="0"/>
              </a:rPr>
              <a:t>Why don’t we get support either for enhancing our capabilities or achieving success?</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dirty="0" smtClean="0">
                <a:latin typeface="Times New Roman" panose="02020603050405020304" pitchFamily="18" charset="0"/>
                <a:cs typeface="Times New Roman" panose="02020603050405020304" pitchFamily="18" charset="0"/>
              </a:rPr>
              <a:t>Lust for sedentary life alongwith spicy and junk food</a:t>
            </a:r>
            <a:br>
              <a:rPr lang="en-IN" dirty="0" smtClean="0">
                <a:latin typeface="Times New Roman" panose="02020603050405020304" pitchFamily="18" charset="0"/>
                <a:cs typeface="Times New Roman" panose="02020603050405020304" pitchFamily="18" charset="0"/>
              </a:rPr>
            </a:br>
            <a:r>
              <a:rPr lang="en-IN" sz="7200" dirty="0">
                <a:solidFill>
                  <a:srgbClr val="FFC000"/>
                </a:solidFill>
                <a:latin typeface="Times New Roman" panose="02020603050405020304" pitchFamily="18" charset="0"/>
                <a:cs typeface="Times New Roman" panose="02020603050405020304" pitchFamily="18" charset="0"/>
              </a:rPr>
              <a:t>are responsible to make our body and its muscles inactive.</a:t>
            </a:r>
            <a:r>
              <a:rPr lang="en-IN" sz="8000" dirty="0">
                <a:solidFill>
                  <a:srgbClr val="FFC000"/>
                </a:solidFill>
                <a:latin typeface="Times New Roman" panose="02020603050405020304" pitchFamily="18" charset="0"/>
                <a:cs typeface="Times New Roman" panose="02020603050405020304" pitchFamily="18" charset="0"/>
              </a:rPr>
              <a:t/>
            </a:r>
            <a:br>
              <a:rPr lang="en-IN" sz="8000" dirty="0">
                <a:solidFill>
                  <a:srgbClr val="FFC000"/>
                </a:solidFill>
                <a:latin typeface="Times New Roman" panose="02020603050405020304" pitchFamily="18" charset="0"/>
                <a:cs typeface="Times New Roman" panose="02020603050405020304" pitchFamily="18" charset="0"/>
              </a:rPr>
            </a:br>
            <a:r>
              <a:rPr lang="en-IN" dirty="0">
                <a:solidFill>
                  <a:srgbClr val="FF0000"/>
                </a:solidFill>
                <a:latin typeface="Times New Roman" panose="02020603050405020304" pitchFamily="18" charset="0"/>
                <a:cs typeface="Times New Roman" panose="02020603050405020304" pitchFamily="18" charset="0"/>
              </a:rPr>
              <a:t>(Hence, we don’t get support.)</a:t>
            </a:r>
            <a:r>
              <a:rPr lang="en-IN" dirty="0" smtClean="0">
                <a:solidFill>
                  <a:srgbClr val="FFC000"/>
                </a:solidFill>
                <a:latin typeface="Times New Roman" panose="02020603050405020304" pitchFamily="18" charset="0"/>
                <a:cs typeface="Times New Roman" panose="02020603050405020304" pitchFamily="18" charset="0"/>
              </a:rPr>
              <a:t> </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lstStyle/>
          <a:p>
            <a:pPr>
              <a:defRPr/>
            </a:pPr>
            <a:r>
              <a:rPr lang="en-IN" sz="8000" dirty="0">
                <a:solidFill>
                  <a:srgbClr val="FFC000"/>
                </a:solidFill>
                <a:latin typeface="Times New Roman" panose="02020603050405020304" pitchFamily="18" charset="0"/>
                <a:cs typeface="Times New Roman" panose="02020603050405020304" pitchFamily="18" charset="0"/>
              </a:rPr>
              <a:t>In backache</a:t>
            </a:r>
            <a:r>
              <a:rPr lang="en-IN" sz="4000" dirty="0">
                <a:latin typeface="Times New Roman" panose="02020603050405020304" pitchFamily="18" charset="0"/>
                <a:cs typeface="Times New Roman" panose="02020603050405020304" pitchFamily="18" charset="0"/>
              </a:rPr>
              <a:t> </a:t>
            </a:r>
            <a:br>
              <a:rPr lang="en-IN" sz="4000" dirty="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all the causes of  the world play lesser role than</a:t>
            </a: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r>
              <a:rPr lang="en-IN" sz="4000" dirty="0">
                <a:latin typeface="Times New Roman" panose="02020603050405020304" pitchFamily="18" charset="0"/>
                <a:cs typeface="Times New Roman" panose="02020603050405020304" pitchFamily="18" charset="0"/>
              </a:rPr>
              <a:t> </a:t>
            </a:r>
            <a:r>
              <a:rPr lang="en-IN" sz="6000" dirty="0">
                <a:solidFill>
                  <a:srgbClr val="FF0000"/>
                </a:solidFill>
                <a:latin typeface="Times New Roman" panose="02020603050405020304" pitchFamily="18" charset="0"/>
                <a:cs typeface="Times New Roman" panose="02020603050405020304" pitchFamily="18" charset="0"/>
              </a:rPr>
              <a:t>weak and tense muscles of the back or spinal cord.</a:t>
            </a:r>
            <a:endParaRPr lang="en-IN" sz="4000" dirty="0">
              <a:solidFill>
                <a:srgbClr val="FF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200"/>
            <a:ext cx="9905998" cy="1143000"/>
          </a:xfrm>
        </p:spPr>
        <p:txBody>
          <a:bodyPr/>
          <a:lstStyle/>
          <a:p>
            <a:pPr>
              <a:defRPr/>
            </a:pPr>
            <a:r>
              <a:rPr lang="en-IN" sz="5400" dirty="0">
                <a:solidFill>
                  <a:srgbClr val="FFC000"/>
                </a:solidFill>
                <a:latin typeface="Times New Roman" panose="02020603050405020304" pitchFamily="18" charset="0"/>
                <a:cs typeface="Times New Roman" panose="02020603050405020304" pitchFamily="18" charset="0"/>
              </a:rPr>
              <a:t>Unused Muscles</a:t>
            </a:r>
          </a:p>
        </p:txBody>
      </p:sp>
      <p:sp>
        <p:nvSpPr>
          <p:cNvPr id="3" name="Content Placeholder 2"/>
          <p:cNvSpPr>
            <a:spLocks noGrp="1"/>
          </p:cNvSpPr>
          <p:nvPr>
            <p:ph idx="1"/>
          </p:nvPr>
        </p:nvSpPr>
        <p:spPr>
          <a:xfrm>
            <a:off x="1524000" y="1371600"/>
            <a:ext cx="9144000" cy="5486400"/>
          </a:xfrm>
        </p:spPr>
        <p:txBody>
          <a:bodyPr>
            <a:normAutofit fontScale="92500" lnSpcReduction="20000"/>
          </a:bodyPr>
          <a:lstStyle/>
          <a:p>
            <a:pPr>
              <a:defRPr/>
            </a:pPr>
            <a:r>
              <a:rPr lang="en-IN" sz="3600" b="1" dirty="0">
                <a:latin typeface="Times New Roman" panose="02020603050405020304" pitchFamily="18" charset="0"/>
                <a:cs typeface="Times New Roman" panose="02020603050405020304" pitchFamily="18" charset="0"/>
              </a:rPr>
              <a:t>Tendons, ligaments and muscles if are not in use for longer duration – </a:t>
            </a:r>
          </a:p>
          <a:p>
            <a:pPr>
              <a:defRPr/>
            </a:pPr>
            <a:r>
              <a:rPr lang="en-IN" sz="4400" b="1" dirty="0">
                <a:solidFill>
                  <a:srgbClr val="FF0000"/>
                </a:solidFill>
                <a:latin typeface="Times New Roman" panose="02020603050405020304" pitchFamily="18" charset="0"/>
                <a:cs typeface="Times New Roman" panose="02020603050405020304" pitchFamily="18" charset="0"/>
              </a:rPr>
              <a:t>They constrict, and</a:t>
            </a:r>
          </a:p>
          <a:p>
            <a:pPr>
              <a:defRPr/>
            </a:pPr>
            <a:r>
              <a:rPr lang="en-IN" sz="4400" b="1" dirty="0">
                <a:latin typeface="Times New Roman" panose="02020603050405020304" pitchFamily="18" charset="0"/>
                <a:cs typeface="Times New Roman" panose="02020603050405020304" pitchFamily="18" charset="0"/>
              </a:rPr>
              <a:t>As a result, we find difficulty in sitting, standing or changing the posture.</a:t>
            </a:r>
          </a:p>
          <a:p>
            <a:pPr>
              <a:defRPr/>
            </a:pPr>
            <a:r>
              <a:rPr lang="en-IN" sz="4400" b="1" dirty="0" smtClean="0">
                <a:solidFill>
                  <a:srgbClr val="FF0000"/>
                </a:solidFill>
                <a:latin typeface="Times New Roman" panose="02020603050405020304" pitchFamily="18" charset="0"/>
                <a:cs typeface="Times New Roman" panose="02020603050405020304" pitchFamily="18" charset="0"/>
              </a:rPr>
              <a:t>They </a:t>
            </a:r>
            <a:r>
              <a:rPr lang="en-IN" sz="4400" b="1" dirty="0">
                <a:solidFill>
                  <a:srgbClr val="FF0000"/>
                </a:solidFill>
                <a:latin typeface="Times New Roman" panose="02020603050405020304" pitchFamily="18" charset="0"/>
                <a:cs typeface="Times New Roman" panose="02020603050405020304" pitchFamily="18" charset="0"/>
              </a:rPr>
              <a:t>lose their elasticity.</a:t>
            </a:r>
          </a:p>
          <a:p>
            <a:pPr>
              <a:defRPr/>
            </a:pPr>
            <a:r>
              <a:rPr lang="en-IN" sz="3600" b="1" dirty="0" smtClean="0">
                <a:solidFill>
                  <a:srgbClr val="FFFF00"/>
                </a:solidFill>
                <a:latin typeface="Times New Roman" panose="02020603050405020304" pitchFamily="18" charset="0"/>
                <a:cs typeface="Times New Roman" panose="02020603050405020304" pitchFamily="18" charset="0"/>
              </a:rPr>
              <a:t>Various </a:t>
            </a:r>
            <a:r>
              <a:rPr lang="en-IN" sz="3600" b="1" dirty="0">
                <a:solidFill>
                  <a:srgbClr val="FFFF00"/>
                </a:solidFill>
                <a:latin typeface="Times New Roman" panose="02020603050405020304" pitchFamily="18" charset="0"/>
                <a:cs typeface="Times New Roman" panose="02020603050405020304" pitchFamily="18" charset="0"/>
              </a:rPr>
              <a:t>types of pains and aches become our destiny.</a:t>
            </a:r>
          </a:p>
          <a:p>
            <a:pPr>
              <a:defRPr/>
            </a:pPr>
            <a:endParaRPr lang="en-IN" sz="3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447800"/>
          </a:xfrm>
        </p:spPr>
        <p:txBody>
          <a:bodyPr/>
          <a:lstStyle/>
          <a:p>
            <a:pPr>
              <a:defRPr/>
            </a:pPr>
            <a:r>
              <a:rPr lang="en-IN" sz="5400" dirty="0">
                <a:solidFill>
                  <a:srgbClr val="FFC000"/>
                </a:solidFill>
                <a:latin typeface="Times New Roman" panose="02020603050405020304" pitchFamily="18" charset="0"/>
                <a:cs typeface="Times New Roman" panose="02020603050405020304" pitchFamily="18" charset="0"/>
              </a:rPr>
              <a:t>Unused Muscles</a:t>
            </a:r>
          </a:p>
        </p:txBody>
      </p:sp>
      <p:sp>
        <p:nvSpPr>
          <p:cNvPr id="3" name="Content Placeholder 2"/>
          <p:cNvSpPr>
            <a:spLocks noGrp="1"/>
          </p:cNvSpPr>
          <p:nvPr>
            <p:ph idx="1"/>
          </p:nvPr>
        </p:nvSpPr>
        <p:spPr>
          <a:xfrm>
            <a:off x="1524000" y="1447800"/>
            <a:ext cx="9144000" cy="5410200"/>
          </a:xfrm>
        </p:spPr>
        <p:txBody>
          <a:bodyPr>
            <a:normAutofit/>
          </a:bodyPr>
          <a:lstStyle/>
          <a:p>
            <a:pPr>
              <a:defRPr/>
            </a:pPr>
            <a:r>
              <a:rPr lang="en-IN" sz="2400" b="1" dirty="0" smtClean="0">
                <a:latin typeface="Times New Roman" panose="02020603050405020304" pitchFamily="18" charset="0"/>
                <a:cs typeface="Times New Roman" panose="02020603050405020304" pitchFamily="18" charset="0"/>
              </a:rPr>
              <a:t>Lose their elasticity,</a:t>
            </a:r>
          </a:p>
          <a:p>
            <a:pPr>
              <a:defRPr/>
            </a:pPr>
            <a:r>
              <a:rPr lang="en-IN" sz="2400" b="1" dirty="0" smtClean="0">
                <a:latin typeface="Times New Roman" panose="02020603050405020304" pitchFamily="18" charset="0"/>
                <a:cs typeface="Times New Roman" panose="02020603050405020304" pitchFamily="18" charset="0"/>
              </a:rPr>
              <a:t>Can’t survive under pressure or load,</a:t>
            </a:r>
          </a:p>
          <a:p>
            <a:pPr>
              <a:defRPr/>
            </a:pPr>
            <a:r>
              <a:rPr lang="en-IN" sz="2400" b="1" dirty="0" smtClean="0">
                <a:latin typeface="Times New Roman" panose="02020603050405020304" pitchFamily="18" charset="0"/>
                <a:cs typeface="Times New Roman" panose="02020603050405020304" pitchFamily="18" charset="0"/>
              </a:rPr>
              <a:t>We can’t perform any job that requires use of power/strength,</a:t>
            </a:r>
          </a:p>
          <a:p>
            <a:pPr>
              <a:defRPr/>
            </a:pPr>
            <a:r>
              <a:rPr lang="en-IN" sz="2400" b="1" dirty="0" smtClean="0">
                <a:latin typeface="Times New Roman" panose="02020603050405020304" pitchFamily="18" charset="0"/>
                <a:cs typeface="Times New Roman" panose="02020603050405020304" pitchFamily="18" charset="0"/>
              </a:rPr>
              <a:t>During stress we lose  our confidence,</a:t>
            </a:r>
          </a:p>
          <a:p>
            <a:pPr>
              <a:defRPr/>
            </a:pPr>
            <a:r>
              <a:rPr lang="en-IN" sz="2400" b="1" dirty="0" smtClean="0">
                <a:latin typeface="Times New Roman" panose="02020603050405020304" pitchFamily="18" charset="0"/>
                <a:cs typeface="Times New Roman" panose="02020603050405020304" pitchFamily="18" charset="0"/>
              </a:rPr>
              <a:t>Can’t perform any job that requires immediate reaction,</a:t>
            </a:r>
          </a:p>
          <a:p>
            <a:pPr>
              <a:defRPr/>
            </a:pPr>
            <a:r>
              <a:rPr lang="en-IN" sz="2400" b="1" dirty="0" smtClean="0">
                <a:latin typeface="Times New Roman" panose="02020603050405020304" pitchFamily="18" charset="0"/>
                <a:cs typeface="Times New Roman" panose="02020603050405020304" pitchFamily="18" charset="0"/>
              </a:rPr>
              <a:t>We can’t drive any machine or vehicle that requires neuro-muscular coordination.</a:t>
            </a:r>
          </a:p>
          <a:p>
            <a:pPr>
              <a:defRPr/>
            </a:pPr>
            <a:endParaRPr lang="en-IN" sz="2400" b="1" dirty="0" smtClean="0">
              <a:latin typeface="Times New Roman" panose="02020603050405020304" pitchFamily="18" charset="0"/>
              <a:cs typeface="Times New Roman" panose="02020603050405020304" pitchFamily="18" charset="0"/>
            </a:endParaRPr>
          </a:p>
          <a:p>
            <a:pPr>
              <a:defRPr/>
            </a:pPr>
            <a:endParaRPr lang="en-IN" sz="2400" b="1" dirty="0" smtClean="0">
              <a:latin typeface="Times New Roman" panose="02020603050405020304" pitchFamily="18" charset="0"/>
              <a:cs typeface="Times New Roman" panose="02020603050405020304" pitchFamily="18" charset="0"/>
            </a:endParaRPr>
          </a:p>
          <a:p>
            <a:pPr>
              <a:defRPr/>
            </a:pPr>
            <a:endParaRPr lang="en-IN" sz="24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6000" dirty="0">
                <a:solidFill>
                  <a:srgbClr val="FFC000"/>
                </a:solidFill>
                <a:latin typeface="Times New Roman" panose="02020603050405020304" pitchFamily="18" charset="0"/>
                <a:cs typeface="Times New Roman" panose="02020603050405020304" pitchFamily="18" charset="0"/>
              </a:rPr>
              <a:t>Fiber of unused muscle is replaced by excess fat. Simultaneously, it loses its capacity to constrict and stretch as per the requirement.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4000" dirty="0">
                <a:solidFill>
                  <a:srgbClr val="FFC000"/>
                </a:solidFill>
                <a:latin typeface="Times New Roman" panose="02020603050405020304" pitchFamily="18" charset="0"/>
                <a:cs typeface="Times New Roman" panose="02020603050405020304" pitchFamily="18" charset="0"/>
              </a:rPr>
              <a:t>Since bio-chemical changes taking place in the body influence our mood states, therefore, with the help of right kind of ‘do-it-yourself’ exercises we can prepare ourselves to meet the challenges of the job.</a:t>
            </a:r>
            <a:br>
              <a:rPr lang="en-IN" sz="4000" dirty="0">
                <a:solidFill>
                  <a:srgbClr val="FFC000"/>
                </a:solidFill>
                <a:latin typeface="Times New Roman" panose="02020603050405020304" pitchFamily="18" charset="0"/>
                <a:cs typeface="Times New Roman" panose="02020603050405020304" pitchFamily="18" charset="0"/>
              </a:rPr>
            </a:br>
            <a:r>
              <a:rPr lang="en-IN" sz="4000" dirty="0">
                <a:solidFill>
                  <a:srgbClr val="FFC000"/>
                </a:solidFill>
                <a:latin typeface="Times New Roman" panose="02020603050405020304" pitchFamily="18" charset="0"/>
                <a:cs typeface="Times New Roman" panose="02020603050405020304" pitchFamily="18" charset="0"/>
              </a:rPr>
              <a:t/>
            </a:r>
            <a:br>
              <a:rPr lang="en-IN" sz="4000" dirty="0">
                <a:solidFill>
                  <a:srgbClr val="FFC000"/>
                </a:solidFill>
                <a:latin typeface="Times New Roman" panose="02020603050405020304" pitchFamily="18" charset="0"/>
                <a:cs typeface="Times New Roman" panose="02020603050405020304" pitchFamily="18" charset="0"/>
              </a:rPr>
            </a:br>
            <a:r>
              <a:rPr lang="en-IN" sz="5400" dirty="0">
                <a:solidFill>
                  <a:srgbClr val="92D050"/>
                </a:solidFill>
                <a:latin typeface="Times New Roman" panose="02020603050405020304" pitchFamily="18" charset="0"/>
                <a:cs typeface="Times New Roman" panose="02020603050405020304" pitchFamily="18" charset="0"/>
              </a:rPr>
              <a:t>Thus, ‘future’ of organization is possible to create.</a:t>
            </a:r>
            <a:endParaRPr lang="en-IN" dirty="0">
              <a:solidFill>
                <a:srgbClr val="92D05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2800" dirty="0">
                <a:solidFill>
                  <a:srgbClr val="FFC000"/>
                </a:solidFill>
                <a:latin typeface="Times New Roman" panose="02020603050405020304" pitchFamily="18" charset="0"/>
                <a:cs typeface="Times New Roman" panose="02020603050405020304" pitchFamily="18" charset="0"/>
              </a:rPr>
              <a:t>Like thinking influences the body. Similarly, we can change  our attitude towards life by keeping the body active. Through excelling on the job we can come out from the vicious circle of –</a:t>
            </a:r>
            <a:r>
              <a:rPr lang="en-IN" sz="3600" dirty="0">
                <a:latin typeface="Times New Roman" panose="02020603050405020304" pitchFamily="18" charset="0"/>
                <a:cs typeface="Times New Roman" panose="02020603050405020304" pitchFamily="18" charset="0"/>
              </a:rPr>
              <a:t> </a:t>
            </a: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
            </a:r>
            <a:br>
              <a:rPr lang="en-IN" sz="3600" dirty="0">
                <a:latin typeface="Times New Roman" panose="02020603050405020304" pitchFamily="18" charset="0"/>
                <a:cs typeface="Times New Roman" panose="02020603050405020304" pitchFamily="18" charset="0"/>
              </a:rPr>
            </a:br>
            <a:r>
              <a:rPr lang="en-IN" sz="4800" dirty="0">
                <a:solidFill>
                  <a:srgbClr val="FF0000"/>
                </a:solidFill>
                <a:latin typeface="Times New Roman" panose="02020603050405020304" pitchFamily="18" charset="0"/>
                <a:cs typeface="Times New Roman" panose="02020603050405020304" pitchFamily="18" charset="0"/>
              </a:rPr>
              <a:t>inferiority, inadequacy, fear of failure, apathy, monotony, etc.</a:t>
            </a:r>
            <a:r>
              <a:rPr lang="en-IN" sz="4000" dirty="0">
                <a:solidFill>
                  <a:srgbClr val="FF0000"/>
                </a:solidFill>
                <a:latin typeface="Times New Roman" panose="02020603050405020304" pitchFamily="18" charset="0"/>
                <a:cs typeface="Times New Roman" panose="02020603050405020304" pitchFamily="18" charset="0"/>
              </a:rPr>
              <a:t/>
            </a:r>
            <a:br>
              <a:rPr lang="en-IN" sz="4000" dirty="0">
                <a:solidFill>
                  <a:srgbClr val="FF0000"/>
                </a:solidFill>
                <a:latin typeface="Times New Roman" panose="02020603050405020304" pitchFamily="18" charset="0"/>
                <a:cs typeface="Times New Roman" panose="02020603050405020304" pitchFamily="18" charset="0"/>
              </a:rPr>
            </a:br>
            <a:r>
              <a:rPr lang="en-IN" sz="4000" dirty="0">
                <a:solidFill>
                  <a:srgbClr val="FF0000"/>
                </a:solidFill>
                <a:latin typeface="Times New Roman" panose="02020603050405020304" pitchFamily="18" charset="0"/>
                <a:cs typeface="Times New Roman" panose="02020603050405020304" pitchFamily="18" charset="0"/>
              </a:rPr>
              <a:t/>
            </a:r>
            <a:br>
              <a:rPr lang="en-IN" sz="4000" dirty="0">
                <a:solidFill>
                  <a:srgbClr val="FF0000"/>
                </a:solidFill>
                <a:latin typeface="Times New Roman" panose="02020603050405020304" pitchFamily="18" charset="0"/>
                <a:cs typeface="Times New Roman" panose="02020603050405020304" pitchFamily="18" charset="0"/>
              </a:rPr>
            </a:br>
            <a:r>
              <a:rPr lang="en-IN" sz="2400" dirty="0">
                <a:solidFill>
                  <a:srgbClr val="92D050"/>
                </a:solidFill>
                <a:latin typeface="Times New Roman" panose="02020603050405020304" pitchFamily="18" charset="0"/>
                <a:cs typeface="Times New Roman" panose="02020603050405020304" pitchFamily="18" charset="0"/>
              </a:rPr>
              <a:t>(In short, physical exercise can help  in overcoming  our physical and mental  shortcomings.)</a:t>
            </a:r>
            <a:endParaRPr lang="en-IN" sz="3600" dirty="0">
              <a:solidFill>
                <a:srgbClr val="92D05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0"/>
            <a:ext cx="9905998" cy="1905000"/>
          </a:xfrm>
        </p:spPr>
        <p:txBody>
          <a:bodyPr/>
          <a:lstStyle/>
          <a:p>
            <a:pPr>
              <a:defRPr/>
            </a:pPr>
            <a:r>
              <a:rPr lang="en-IN" sz="5400" dirty="0">
                <a:solidFill>
                  <a:srgbClr val="FFC000"/>
                </a:solidFill>
                <a:latin typeface="Times New Roman" panose="02020603050405020304" pitchFamily="18" charset="0"/>
                <a:cs typeface="Times New Roman" panose="02020603050405020304" pitchFamily="18" charset="0"/>
              </a:rPr>
              <a:t>Physical Exercise</a:t>
            </a:r>
          </a:p>
        </p:txBody>
      </p:sp>
      <p:sp>
        <p:nvSpPr>
          <p:cNvPr id="3" name="Content Placeholder 2"/>
          <p:cNvSpPr>
            <a:spLocks noGrp="1"/>
          </p:cNvSpPr>
          <p:nvPr>
            <p:ph idx="1"/>
          </p:nvPr>
        </p:nvSpPr>
        <p:spPr>
          <a:xfrm>
            <a:off x="1524000" y="1600200"/>
            <a:ext cx="9144000" cy="5257800"/>
          </a:xfrm>
        </p:spPr>
        <p:txBody>
          <a:bodyPr>
            <a:normAutofit lnSpcReduction="10000"/>
          </a:bodyPr>
          <a:lstStyle/>
          <a:p>
            <a:pPr>
              <a:defRPr/>
            </a:pPr>
            <a:r>
              <a:rPr lang="en-IN" sz="4400" b="1" dirty="0">
                <a:latin typeface="Times New Roman" panose="02020603050405020304" pitchFamily="18" charset="0"/>
                <a:cs typeface="Times New Roman" panose="02020603050405020304" pitchFamily="18" charset="0"/>
              </a:rPr>
              <a:t>With the help of right and appropriate, ‘do-it-yourself’ physical exercises movements of joints of the body can be improved.</a:t>
            </a:r>
          </a:p>
          <a:p>
            <a:pPr>
              <a:defRPr/>
            </a:pPr>
            <a:r>
              <a:rPr lang="en-IN" sz="4400" b="1" dirty="0">
                <a:latin typeface="Times New Roman" panose="02020603050405020304" pitchFamily="18" charset="0"/>
                <a:cs typeface="Times New Roman" panose="02020603050405020304" pitchFamily="18" charset="0"/>
              </a:rPr>
              <a:t>Elasticity of muscles, ligaments and tendons can be enhanced.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447800"/>
          </a:xfrm>
        </p:spPr>
        <p:txBody>
          <a:bodyPr/>
          <a:lstStyle/>
          <a:p>
            <a:pPr>
              <a:defRPr/>
            </a:pPr>
            <a:r>
              <a:rPr lang="en-IN" sz="6000" dirty="0">
                <a:solidFill>
                  <a:srgbClr val="FFC000"/>
                </a:solidFill>
                <a:latin typeface="Times New Roman" panose="02020603050405020304" pitchFamily="18" charset="0"/>
                <a:cs typeface="Times New Roman" panose="02020603050405020304" pitchFamily="18" charset="0"/>
              </a:rPr>
              <a:t>Physical Exercise</a:t>
            </a:r>
          </a:p>
        </p:txBody>
      </p:sp>
      <p:sp>
        <p:nvSpPr>
          <p:cNvPr id="3" name="Content Placeholder 2"/>
          <p:cNvSpPr>
            <a:spLocks noGrp="1"/>
          </p:cNvSpPr>
          <p:nvPr>
            <p:ph idx="1"/>
          </p:nvPr>
        </p:nvSpPr>
        <p:spPr>
          <a:xfrm>
            <a:off x="1524000" y="1905000"/>
            <a:ext cx="9144000" cy="4953000"/>
          </a:xfrm>
        </p:spPr>
        <p:txBody>
          <a:bodyPr>
            <a:normAutofit lnSpcReduction="10000"/>
          </a:bodyPr>
          <a:lstStyle/>
          <a:p>
            <a:pPr>
              <a:defRPr/>
            </a:pPr>
            <a:r>
              <a:rPr lang="en-IN" sz="4000" b="1" dirty="0">
                <a:latin typeface="Times New Roman" panose="02020603050405020304" pitchFamily="18" charset="0"/>
                <a:cs typeface="Times New Roman" panose="02020603050405020304" pitchFamily="18" charset="0"/>
              </a:rPr>
              <a:t>With the help of these exercises your dead, weak and sick muscles, ligaments and tendons can be activated and their elasticity can be enhanced.</a:t>
            </a:r>
          </a:p>
          <a:p>
            <a:pPr>
              <a:defRPr/>
            </a:pPr>
            <a:r>
              <a:rPr lang="en-IN" sz="4000" b="1" dirty="0">
                <a:latin typeface="Times New Roman" panose="02020603050405020304" pitchFamily="18" charset="0"/>
                <a:cs typeface="Times New Roman" panose="02020603050405020304" pitchFamily="18" charset="0"/>
              </a:rPr>
              <a:t>Hence, you can be made skillful and competent.</a:t>
            </a:r>
          </a:p>
          <a:p>
            <a:pPr marL="0" indent="0">
              <a:buNone/>
              <a:defRPr/>
            </a:pPr>
            <a:r>
              <a:rPr lang="en-IN" sz="2400" b="1" dirty="0">
                <a:solidFill>
                  <a:srgbClr val="92D050"/>
                </a:solidFill>
                <a:latin typeface="Times New Roman" panose="02020603050405020304" pitchFamily="18" charset="0"/>
                <a:cs typeface="Times New Roman" panose="02020603050405020304" pitchFamily="18" charset="0"/>
              </a:rPr>
              <a:t>(All organizations need skillful and competent workforce.)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a:bodyPr>
          <a:lstStyle/>
          <a:p>
            <a:pPr>
              <a:defRPr/>
            </a:pPr>
            <a:r>
              <a:rPr lang="en-IN" sz="3100" dirty="0">
                <a:latin typeface="Times New Roman" panose="02020603050405020304" pitchFamily="18" charset="0"/>
                <a:cs typeface="Times New Roman" panose="02020603050405020304" pitchFamily="18" charset="0"/>
              </a:rPr>
              <a:t>In comparison to untrained muscles, well trained muscles perform skilfully and effectively. In fact, our capacity to perform skilful jobs enhances.</a:t>
            </a:r>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4900" dirty="0">
                <a:solidFill>
                  <a:srgbClr val="FFC000"/>
                </a:solidFill>
                <a:latin typeface="Times New Roman" panose="02020603050405020304" pitchFamily="18" charset="0"/>
                <a:cs typeface="Times New Roman" panose="02020603050405020304" pitchFamily="18" charset="0"/>
              </a:rPr>
              <a:t>Increase in neuro-muscular coordination minimizes consumption of physiological energy</a:t>
            </a:r>
            <a:r>
              <a:rPr lang="en-IN" sz="5400" dirty="0">
                <a:solidFill>
                  <a:srgbClr val="FFC000"/>
                </a:solidFill>
                <a:latin typeface="Times New Roman" panose="02020603050405020304" pitchFamily="18" charset="0"/>
                <a:cs typeface="Times New Roman" panose="02020603050405020304" pitchFamily="18" charset="0"/>
              </a:rPr>
              <a:t>.</a:t>
            </a:r>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2800" dirty="0">
                <a:solidFill>
                  <a:srgbClr val="92D050"/>
                </a:solidFill>
                <a:latin typeface="Times New Roman" panose="02020603050405020304" pitchFamily="18" charset="0"/>
                <a:cs typeface="Times New Roman" panose="02020603050405020304" pitchFamily="18" charset="0"/>
              </a:rPr>
              <a:t>(In layman language it is known as “Good Fortune”.)</a:t>
            </a:r>
            <a:endParaRPr lang="en-IN" dirty="0">
              <a:solidFill>
                <a:srgbClr val="92D050"/>
              </a:solidFill>
              <a:latin typeface="Times New Roman" panose="02020603050405020304" pitchFamily="18" charset="0"/>
              <a:cs typeface="Times New Roman" panose="02020603050405020304" pitchFamily="18" charset="0"/>
            </a:endParaRPr>
          </a:p>
        </p:txBody>
      </p:sp>
    </p:spTree>
  </p:cSld>
  <p:clrMapOvr>
    <a:masterClrMapping/>
  </p:clrMapOvr>
  <p:transition spd="slow">
    <p:diamond/>
    <p:sndAc>
      <p:stSnd>
        <p:snd r:embed="rId2" name="coin.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4000" dirty="0">
                <a:solidFill>
                  <a:srgbClr val="FFC000"/>
                </a:solidFill>
                <a:latin typeface="Times New Roman" panose="02020603050405020304" pitchFamily="18" charset="0"/>
                <a:cs typeface="Times New Roman" panose="02020603050405020304" pitchFamily="18" charset="0"/>
              </a:rPr>
              <a:t>Feeling of ‘joy’ through  movements of muscle increases with </a:t>
            </a:r>
            <a:r>
              <a:rPr lang="en-IN" sz="4000">
                <a:solidFill>
                  <a:srgbClr val="FFC000"/>
                </a:solidFill>
                <a:latin typeface="Times New Roman" panose="02020603050405020304" pitchFamily="18" charset="0"/>
                <a:cs typeface="Times New Roman" panose="02020603050405020304" pitchFamily="18" charset="0"/>
              </a:rPr>
              <a:t>the help </a:t>
            </a:r>
            <a:r>
              <a:rPr lang="en-IN" sz="4000" dirty="0">
                <a:solidFill>
                  <a:srgbClr val="FFC000"/>
                </a:solidFill>
                <a:latin typeface="Times New Roman" panose="02020603050405020304" pitchFamily="18" charset="0"/>
                <a:cs typeface="Times New Roman" panose="02020603050405020304" pitchFamily="18" charset="0"/>
              </a:rPr>
              <a:t>of ‘do-it-yourself’ physical exercises. It makes the muscle more  elastic and powerful.  </a:t>
            </a:r>
            <a:br>
              <a:rPr lang="en-IN" sz="4000" dirty="0">
                <a:solidFill>
                  <a:srgbClr val="FFC000"/>
                </a:solidFill>
                <a:latin typeface="Times New Roman" panose="02020603050405020304" pitchFamily="18" charset="0"/>
                <a:cs typeface="Times New Roman" panose="02020603050405020304" pitchFamily="18" charset="0"/>
              </a:rPr>
            </a:br>
            <a:r>
              <a:rPr lang="en-IN" sz="4000" dirty="0">
                <a:solidFill>
                  <a:srgbClr val="FFC000"/>
                </a:solidFill>
                <a:latin typeface="Times New Roman" panose="02020603050405020304" pitchFamily="18" charset="0"/>
                <a:cs typeface="Times New Roman" panose="02020603050405020304" pitchFamily="18" charset="0"/>
              </a:rPr>
              <a:t/>
            </a:r>
            <a:br>
              <a:rPr lang="en-IN" sz="4000" dirty="0">
                <a:solidFill>
                  <a:srgbClr val="FFC000"/>
                </a:solidFill>
                <a:latin typeface="Times New Roman" panose="02020603050405020304" pitchFamily="18" charset="0"/>
                <a:cs typeface="Times New Roman" panose="02020603050405020304" pitchFamily="18" charset="0"/>
              </a:rPr>
            </a:br>
            <a:r>
              <a:rPr lang="en-IN" sz="4800" dirty="0">
                <a:latin typeface="Times New Roman" panose="02020603050405020304" pitchFamily="18" charset="0"/>
                <a:cs typeface="Times New Roman" panose="02020603050405020304" pitchFamily="18" charset="0"/>
              </a:rPr>
              <a:t>Thus, increase in exercise enhances our stamina and strength of the muscle.</a:t>
            </a:r>
            <a:endParaRPr lang="en-IN" sz="4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hi-IN" sz="2800" dirty="0">
                <a:latin typeface="Times New Roman" panose="02020603050405020304" pitchFamily="18" charset="0"/>
              </a:rPr>
              <a:t>न था कुछ, तो ख़ुदा था</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Nothingness breeds God</a:t>
            </a:r>
            <a:r>
              <a:rPr lang="hi-IN" sz="2800" dirty="0">
                <a:latin typeface="Times New Roman" panose="02020603050405020304" pitchFamily="18" charset="0"/>
              </a:rPr>
              <a:t/>
            </a:r>
            <a:br>
              <a:rPr lang="hi-IN" sz="2800" dirty="0">
                <a:latin typeface="Times New Roman" panose="02020603050405020304" pitchFamily="18" charset="0"/>
              </a:rPr>
            </a:br>
            <a:r>
              <a:rPr lang="hi-IN" sz="2800" dirty="0">
                <a:latin typeface="Times New Roman" panose="02020603050405020304" pitchFamily="18" charset="0"/>
              </a:rPr>
              <a:t>कुछ न होता तो ख़ुदा होता</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Blankness is filled by God</a:t>
            </a:r>
            <a:r>
              <a:rPr lang="hi-IN" sz="2800" dirty="0">
                <a:latin typeface="Times New Roman" panose="02020603050405020304" pitchFamily="18" charset="0"/>
              </a:rPr>
              <a:t> </a:t>
            </a:r>
            <a:br>
              <a:rPr lang="hi-IN" sz="2800" dirty="0">
                <a:latin typeface="Times New Roman" panose="02020603050405020304" pitchFamily="18" charset="0"/>
              </a:rPr>
            </a:br>
            <a:r>
              <a:rPr lang="hi-IN" sz="2800" dirty="0">
                <a:latin typeface="Times New Roman" panose="02020603050405020304" pitchFamily="18" charset="0"/>
              </a:rPr>
              <a:t>डुबोया मुझको होने ने</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All such beliefs  are due to my existence</a:t>
            </a:r>
            <a:r>
              <a:rPr lang="hi-IN" sz="2800" dirty="0">
                <a:latin typeface="Times New Roman" panose="02020603050405020304" pitchFamily="18" charset="0"/>
              </a:rPr>
              <a:t> </a:t>
            </a:r>
            <a:br>
              <a:rPr lang="hi-IN" sz="2800" dirty="0">
                <a:latin typeface="Times New Roman" panose="02020603050405020304" pitchFamily="18" charset="0"/>
              </a:rPr>
            </a:br>
            <a:r>
              <a:rPr lang="hi-IN" sz="2800" dirty="0">
                <a:latin typeface="Times New Roman" panose="02020603050405020304" pitchFamily="18" charset="0"/>
              </a:rPr>
              <a:t>न होता मैं तो क्या होता</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These quarries are useless in my absence </a:t>
            </a:r>
            <a:r>
              <a:rPr lang="en-IN" sz="2800" dirty="0" smtClean="0">
                <a:latin typeface="Times New Roman" panose="02020603050405020304" pitchFamily="18" charset="0"/>
                <a:cs typeface="Times New Roman" panose="02020603050405020304" pitchFamily="18" charset="0"/>
              </a:rPr>
              <a:t/>
            </a:r>
            <a:br>
              <a:rPr lang="en-IN" sz="2800" dirty="0" smtClean="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sz="3600" dirty="0">
                <a:solidFill>
                  <a:srgbClr val="FFC000"/>
                </a:solidFill>
                <a:latin typeface="Times New Roman" panose="02020603050405020304" pitchFamily="18" charset="0"/>
                <a:cs typeface="Times New Roman" panose="02020603050405020304" pitchFamily="18" charset="0"/>
              </a:rPr>
              <a:t>Therefore, don’t rush after spirituality. </a:t>
            </a:r>
            <a:r>
              <a:rPr lang="en-IN" sz="3600" dirty="0">
                <a:solidFill>
                  <a:srgbClr val="FFC000"/>
                </a:solidFill>
                <a:latin typeface="Times New Roman" panose="02020603050405020304" pitchFamily="18" charset="0"/>
                <a:cs typeface="Times New Roman" panose="02020603050405020304" pitchFamily="18" charset="0"/>
              </a:rPr>
              <a:t>Mirza Galib feels each muscle of our body carries one or the other experiences of 350 million years.</a:t>
            </a:r>
            <a:br>
              <a:rPr lang="en-IN" sz="3600" dirty="0">
                <a:solidFill>
                  <a:srgbClr val="FFC000"/>
                </a:solidFill>
                <a:latin typeface="Times New Roman" panose="02020603050405020304" pitchFamily="18" charset="0"/>
                <a:cs typeface="Times New Roman" panose="02020603050405020304" pitchFamily="18" charset="0"/>
              </a:rPr>
            </a:br>
            <a:r>
              <a:rPr lang="en-IN" sz="3600" dirty="0">
                <a:solidFill>
                  <a:srgbClr val="FFFF00"/>
                </a:solidFill>
                <a:latin typeface="Times New Roman" panose="02020603050405020304" pitchFamily="18" charset="0"/>
                <a:cs typeface="Times New Roman" panose="02020603050405020304" pitchFamily="18" charset="0"/>
              </a:rPr>
              <a:t>(Better! Try to explore within.)</a:t>
            </a:r>
            <a:r>
              <a:rPr lang="hi-IN" dirty="0">
                <a:latin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Do you know  the disease – which your doctor says is incurable and you also believe in taking medicine all through the life?</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dirty="0" smtClean="0">
                <a:solidFill>
                  <a:srgbClr val="FFC000"/>
                </a:solidFill>
                <a:latin typeface="Times New Roman" panose="02020603050405020304" pitchFamily="18" charset="0"/>
                <a:cs typeface="Times New Roman" panose="02020603050405020304" pitchFamily="18" charset="0"/>
              </a:rPr>
              <a:t>Can be cured with the help of right kind of ‘do-it-yourself’ physical exercises and feeling  ‘joy’ of  concerned muscle’s effectiveness.</a:t>
            </a:r>
            <a:br>
              <a:rPr lang="en-IN" dirty="0" smtClean="0">
                <a:solidFill>
                  <a:srgbClr val="FFC000"/>
                </a:solidFill>
                <a:latin typeface="Times New Roman" panose="02020603050405020304" pitchFamily="18" charset="0"/>
                <a:cs typeface="Times New Roman" panose="02020603050405020304" pitchFamily="18" charset="0"/>
              </a:rPr>
            </a:br>
            <a:r>
              <a:rPr lang="en-IN" sz="2400" dirty="0">
                <a:solidFill>
                  <a:srgbClr val="FFFF00"/>
                </a:solidFill>
                <a:latin typeface="Times New Roman" panose="02020603050405020304" pitchFamily="18" charset="0"/>
                <a:cs typeface="Times New Roman" panose="02020603050405020304" pitchFamily="18" charset="0"/>
              </a:rPr>
              <a:t>(Even heart attack, i.e. burst of injured coronary arteries can be delayed.)</a:t>
            </a:r>
            <a:endParaRPr lang="en-IN" dirty="0">
              <a:solidFill>
                <a:srgbClr val="FFFF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lstStyle/>
          <a:p>
            <a:pPr>
              <a:defRPr/>
            </a:pPr>
            <a:r>
              <a:rPr lang="en-IN" dirty="0" smtClean="0">
                <a:solidFill>
                  <a:srgbClr val="FFC000"/>
                </a:solidFill>
                <a:latin typeface="Times New Roman" panose="02020603050405020304" pitchFamily="18" charset="0"/>
                <a:cs typeface="Times New Roman" panose="02020603050405020304" pitchFamily="18" charset="0"/>
              </a:rPr>
              <a:t>Hormone released by ‘Sex’ gland affects the functioning of other important glands. It provides nourishment to other glands like –</a:t>
            </a:r>
            <a:r>
              <a:rPr lang="en-IN" dirty="0" smtClean="0">
                <a:latin typeface="Times New Roman" panose="02020603050405020304" pitchFamily="18" charset="0"/>
                <a:cs typeface="Times New Roman" panose="02020603050405020304" pitchFamily="18" charset="0"/>
              </a:rPr>
              <a:t> </a:t>
            </a:r>
            <a:br>
              <a:rPr lang="en-IN" dirty="0" smtClean="0">
                <a:latin typeface="Times New Roman" panose="02020603050405020304" pitchFamily="18" charset="0"/>
                <a:cs typeface="Times New Roman" panose="02020603050405020304" pitchFamily="18" charset="0"/>
              </a:rPr>
            </a:br>
            <a:r>
              <a:rPr lang="en-IN" dirty="0" smtClean="0">
                <a:latin typeface="Times New Roman" panose="02020603050405020304" pitchFamily="18" charset="0"/>
                <a:cs typeface="Times New Roman" panose="02020603050405020304" pitchFamily="18" charset="0"/>
              </a:rPr>
              <a:t/>
            </a:r>
            <a:br>
              <a:rPr lang="en-IN" dirty="0" smtClean="0">
                <a:latin typeface="Times New Roman" panose="02020603050405020304" pitchFamily="18" charset="0"/>
                <a:cs typeface="Times New Roman" panose="02020603050405020304" pitchFamily="18" charset="0"/>
              </a:rPr>
            </a:br>
            <a:r>
              <a:rPr lang="en-IN" sz="5400" dirty="0">
                <a:latin typeface="Times New Roman" panose="02020603050405020304" pitchFamily="18" charset="0"/>
                <a:cs typeface="Times New Roman" panose="02020603050405020304" pitchFamily="18" charset="0"/>
              </a:rPr>
              <a:t>Pituitary, Pancreas, Thyroid, Parathyroid, and Adrenal.</a:t>
            </a:r>
            <a:endParaRPr lang="en-IN"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dirty="0" smtClean="0">
                <a:latin typeface="Times New Roman" panose="02020603050405020304" pitchFamily="18" charset="0"/>
                <a:cs typeface="Times New Roman" panose="02020603050405020304" pitchFamily="18" charset="0"/>
              </a:rPr>
              <a:t>Our hunger for Sex – </a:t>
            </a:r>
            <a:br>
              <a:rPr lang="en-IN" dirty="0" smtClean="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sz="5400" dirty="0">
                <a:solidFill>
                  <a:srgbClr val="FFC000"/>
                </a:solidFill>
                <a:latin typeface="Times New Roman" panose="02020603050405020304" pitchFamily="18" charset="0"/>
                <a:cs typeface="Times New Roman" panose="02020603050405020304" pitchFamily="18" charset="0"/>
              </a:rPr>
              <a:t>affects functioning of nervous system, blood circulation, respiratory system, musculoskeletal system, endocrine system and reproductive system.</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5400" dirty="0">
                <a:solidFill>
                  <a:srgbClr val="92D050"/>
                </a:solidFill>
                <a:latin typeface="Times New Roman" panose="02020603050405020304" pitchFamily="18" charset="0"/>
                <a:cs typeface="Times New Roman" panose="02020603050405020304" pitchFamily="18" charset="0"/>
              </a:rPr>
              <a:t>In old age, with long standing, trusted and loving partner the amount of energy spent on sex is equivalent to on foot ride of three stories of our apartment.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lstStyle/>
          <a:p>
            <a:pPr>
              <a:defRPr/>
            </a:pPr>
            <a:r>
              <a:rPr lang="en-IN" dirty="0" smtClean="0">
                <a:latin typeface="Times New Roman" panose="02020603050405020304" pitchFamily="18" charset="0"/>
                <a:cs typeface="Times New Roman" panose="02020603050405020304" pitchFamily="18" charset="0"/>
              </a:rPr>
              <a:t>Fighting with degenerative diseases is only possible through – </a:t>
            </a:r>
            <a:br>
              <a:rPr lang="en-IN" dirty="0" smtClean="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a:r>
            <a:br>
              <a:rPr lang="en-IN" dirty="0">
                <a:latin typeface="Times New Roman" panose="02020603050405020304" pitchFamily="18" charset="0"/>
                <a:cs typeface="Times New Roman" panose="02020603050405020304" pitchFamily="18" charset="0"/>
              </a:rPr>
            </a:br>
            <a:r>
              <a:rPr lang="en-IN" sz="6000" dirty="0">
                <a:solidFill>
                  <a:srgbClr val="FFC000"/>
                </a:solidFill>
                <a:latin typeface="Times New Roman" panose="02020603050405020304" pitchFamily="18" charset="0"/>
                <a:cs typeface="Times New Roman" panose="02020603050405020304" pitchFamily="18" charset="0"/>
              </a:rPr>
              <a:t>regular physical exercises which are slow, tiring,  perspiring and full of joy.</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3600" dirty="0">
                <a:latin typeface="Times New Roman" panose="02020603050405020304" pitchFamily="18" charset="0"/>
                <a:cs typeface="Times New Roman" panose="02020603050405020304" pitchFamily="18" charset="0"/>
              </a:rPr>
              <a:t>For excelling on the job  keeping the muscles active and effective is not enough. Our mental faculties  equally be sharp.</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solidFill>
                  <a:srgbClr val="FFC000"/>
                </a:solidFill>
                <a:latin typeface="Times New Roman" panose="02020603050405020304" pitchFamily="18" charset="0"/>
                <a:cs typeface="Times New Roman" panose="02020603050405020304" pitchFamily="18" charset="0"/>
              </a:rPr>
              <a:t>Therefore, one day we should do physical exercise. Next day, we must lie down comfortably on bed. Practice all those exercises in our brain and feel  the ‘joy of doing’ as if muscles are engaged in actual physical exercise.</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r>
              <a:rPr lang="en-IN" sz="4000" dirty="0">
                <a:solidFill>
                  <a:srgbClr val="92D050"/>
                </a:solidFill>
                <a:latin typeface="Times New Roman" panose="02020603050405020304" pitchFamily="18" charset="0"/>
                <a:cs typeface="Times New Roman" panose="02020603050405020304" pitchFamily="18" charset="0"/>
              </a:rPr>
              <a:t>(Physical exercise followed by mental exercise in comfortable posture makes us resilient and creative.)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dirty="0" smtClean="0">
                <a:solidFill>
                  <a:srgbClr val="FFC000"/>
                </a:solidFill>
                <a:latin typeface="Times New Roman" panose="02020603050405020304" pitchFamily="18" charset="0"/>
                <a:cs typeface="Times New Roman" panose="02020603050405020304" pitchFamily="18" charset="0"/>
              </a:rPr>
              <a:t>… for maintaining the effectiveness of our body is the only way – regular, slow, tiring and perspiring physical exercise that is full of joy (isometric and isotonic). It helps in increasing level of energy and reducing the level of tension. In case of heavy work load we can enhance our creativity through increased resilience. </a:t>
            </a:r>
            <a:endParaRPr lang="en-IN"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4864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4000" dirty="0">
                <a:solidFill>
                  <a:srgbClr val="FFC000"/>
                </a:solidFill>
                <a:latin typeface="Times New Roman" panose="02020603050405020304" pitchFamily="18" charset="0"/>
                <a:cs typeface="Times New Roman" panose="02020603050405020304" pitchFamily="18" charset="0"/>
              </a:rPr>
              <a:t>Feeling ‘joy’ through the movement of muscles produces endorphin. It’s chemical structure is like opium but 200 times more powerful as a pain-killer and mood elevator. In fact, it gives strength to emotional muscles in reference of resilience.</a:t>
            </a:r>
            <a:br>
              <a:rPr lang="en-IN" sz="4000" dirty="0">
                <a:solidFill>
                  <a:srgbClr val="FFC000"/>
                </a:solidFill>
                <a:latin typeface="Times New Roman" panose="02020603050405020304" pitchFamily="18" charset="0"/>
                <a:cs typeface="Times New Roman" panose="02020603050405020304" pitchFamily="18" charset="0"/>
              </a:rPr>
            </a:br>
            <a:r>
              <a:rPr lang="en-IN" sz="4000" dirty="0">
                <a:solidFill>
                  <a:srgbClr val="FFC000"/>
                </a:solidFill>
                <a:latin typeface="Times New Roman" panose="02020603050405020304" pitchFamily="18" charset="0"/>
                <a:cs typeface="Times New Roman" panose="02020603050405020304" pitchFamily="18" charset="0"/>
              </a:rPr>
              <a:t/>
            </a:r>
            <a:br>
              <a:rPr lang="en-IN" sz="4000" dirty="0">
                <a:solidFill>
                  <a:srgbClr val="FFC000"/>
                </a:solidFill>
                <a:latin typeface="Times New Roman" panose="02020603050405020304" pitchFamily="18" charset="0"/>
                <a:cs typeface="Times New Roman" panose="02020603050405020304" pitchFamily="18" charset="0"/>
              </a:rPr>
            </a:br>
            <a:r>
              <a:rPr lang="en-IN" sz="2800" dirty="0">
                <a:solidFill>
                  <a:srgbClr val="92D050"/>
                </a:solidFill>
                <a:latin typeface="Times New Roman" panose="02020603050405020304" pitchFamily="18" charset="0"/>
                <a:cs typeface="Times New Roman" panose="02020603050405020304" pitchFamily="18" charset="0"/>
              </a:rPr>
              <a:t>(In brief, feeling ‘joy’ through physical exercise produces endorphin, a mood  elevator and motivator for strengthening emotional muscles.)</a:t>
            </a:r>
            <a:endParaRPr lang="en-IN" sz="4000" dirty="0">
              <a:solidFill>
                <a:srgbClr val="92D05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normAutofit fontScale="90000"/>
          </a:bodyPr>
          <a:lstStyle/>
          <a:p>
            <a:pPr>
              <a:defRPr/>
            </a:pPr>
            <a:r>
              <a:rPr lang="en-IN" sz="4800" dirty="0">
                <a:solidFill>
                  <a:srgbClr val="FFC000"/>
                </a:solidFill>
                <a:latin typeface="Times New Roman" panose="02020603050405020304" pitchFamily="18" charset="0"/>
                <a:cs typeface="Times New Roman" panose="02020603050405020304" pitchFamily="18" charset="0"/>
              </a:rPr>
              <a:t>Program of ‘do-it-yourself’ physical exercise is the only way that can increase our immunity  against stress and enhances the level of creativity. </a:t>
            </a:r>
            <a:br>
              <a:rPr lang="en-IN" sz="4800" dirty="0">
                <a:solidFill>
                  <a:srgbClr val="FFC000"/>
                </a:solidFill>
                <a:latin typeface="Times New Roman" panose="02020603050405020304" pitchFamily="18" charset="0"/>
                <a:cs typeface="Times New Roman" panose="02020603050405020304" pitchFamily="18" charset="0"/>
              </a:rPr>
            </a:br>
            <a:r>
              <a:rPr lang="en-IN" sz="4800" dirty="0">
                <a:solidFill>
                  <a:srgbClr val="FFC000"/>
                </a:solidFill>
                <a:latin typeface="Times New Roman" panose="02020603050405020304" pitchFamily="18" charset="0"/>
                <a:cs typeface="Times New Roman" panose="02020603050405020304" pitchFamily="18" charset="0"/>
              </a:rPr>
              <a:t/>
            </a:r>
            <a:br>
              <a:rPr lang="en-IN" sz="4800" dirty="0">
                <a:solidFill>
                  <a:srgbClr val="FFC000"/>
                </a:solidFill>
                <a:latin typeface="Times New Roman" panose="02020603050405020304" pitchFamily="18" charset="0"/>
                <a:cs typeface="Times New Roman" panose="02020603050405020304" pitchFamily="18" charset="0"/>
              </a:rPr>
            </a:br>
            <a:r>
              <a:rPr lang="en-IN" dirty="0">
                <a:solidFill>
                  <a:srgbClr val="92D050"/>
                </a:solidFill>
                <a:latin typeface="Times New Roman" panose="02020603050405020304" pitchFamily="18" charset="0"/>
                <a:cs typeface="Times New Roman" panose="02020603050405020304" pitchFamily="18" charset="0"/>
              </a:rPr>
              <a:t>(Biography of all the creative persons confirms this.)</a:t>
            </a:r>
            <a:endParaRPr lang="en-IN" sz="4800" dirty="0">
              <a:solidFill>
                <a:srgbClr val="92D05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6583362"/>
          </a:xfrm>
        </p:spPr>
        <p:txBody>
          <a:bodyPr/>
          <a:lstStyle/>
          <a:p>
            <a:pPr>
              <a:defRPr/>
            </a:pPr>
            <a:r>
              <a:rPr lang="en-IN" sz="8000" dirty="0">
                <a:solidFill>
                  <a:srgbClr val="FFFF00"/>
                </a:solidFill>
                <a:latin typeface="Times New Roman" panose="02020603050405020304" pitchFamily="18" charset="0"/>
                <a:cs typeface="Times New Roman" panose="02020603050405020304" pitchFamily="18" charset="0"/>
              </a:rPr>
              <a:t>By keeping our body active and effective we can do miracles.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2800" dirty="0">
                <a:solidFill>
                  <a:srgbClr val="FFC000"/>
                </a:solidFill>
                <a:latin typeface="Times New Roman" panose="02020603050405020304" pitchFamily="18" charset="0"/>
                <a:cs typeface="Times New Roman" panose="02020603050405020304" pitchFamily="18" charset="0"/>
              </a:rPr>
              <a:t/>
            </a:r>
            <a:br>
              <a:rPr lang="en-IN" sz="2800" dirty="0">
                <a:solidFill>
                  <a:srgbClr val="FFC000"/>
                </a:solidFill>
                <a:latin typeface="Times New Roman" panose="02020603050405020304" pitchFamily="18" charset="0"/>
                <a:cs typeface="Times New Roman" panose="02020603050405020304" pitchFamily="18" charset="0"/>
              </a:rPr>
            </a:br>
            <a:r>
              <a:rPr lang="en-IN" sz="1800" dirty="0">
                <a:solidFill>
                  <a:srgbClr val="FFC000"/>
                </a:solidFill>
                <a:latin typeface="Times New Roman" panose="02020603050405020304" pitchFamily="18" charset="0"/>
                <a:cs typeface="Times New Roman" panose="02020603050405020304" pitchFamily="18" charset="0"/>
              </a:rPr>
              <a:t>T</a:t>
            </a:r>
            <a:r>
              <a:rPr lang="en-IN" sz="2400" dirty="0">
                <a:solidFill>
                  <a:srgbClr val="FFC000"/>
                </a:solidFill>
                <a:latin typeface="Times New Roman" panose="02020603050405020304" pitchFamily="18" charset="0"/>
                <a:cs typeface="Times New Roman" panose="02020603050405020304" pitchFamily="18" charset="0"/>
              </a:rPr>
              <a:t>H</a:t>
            </a:r>
            <a:r>
              <a:rPr lang="en-IN" dirty="0">
                <a:solidFill>
                  <a:srgbClr val="FFC000"/>
                </a:solidFill>
                <a:latin typeface="Times New Roman" panose="02020603050405020304" pitchFamily="18" charset="0"/>
                <a:cs typeface="Times New Roman" panose="02020603050405020304" pitchFamily="18" charset="0"/>
              </a:rPr>
              <a:t>A</a:t>
            </a:r>
            <a:r>
              <a:rPr lang="en-IN" sz="4000" dirty="0">
                <a:solidFill>
                  <a:srgbClr val="FFC000"/>
                </a:solidFill>
                <a:latin typeface="Times New Roman" panose="02020603050405020304" pitchFamily="18" charset="0"/>
                <a:cs typeface="Times New Roman" panose="02020603050405020304" pitchFamily="18" charset="0"/>
              </a:rPr>
              <a:t>N</a:t>
            </a:r>
            <a:r>
              <a:rPr lang="en-IN" sz="4800" dirty="0">
                <a:solidFill>
                  <a:srgbClr val="FFC000"/>
                </a:solidFill>
                <a:latin typeface="Times New Roman" panose="02020603050405020304" pitchFamily="18" charset="0"/>
                <a:cs typeface="Times New Roman" panose="02020603050405020304" pitchFamily="18" charset="0"/>
              </a:rPr>
              <a:t>K </a:t>
            </a:r>
            <a:r>
              <a:rPr lang="en-IN" sz="6000" dirty="0">
                <a:solidFill>
                  <a:srgbClr val="FFC000"/>
                </a:solidFill>
                <a:latin typeface="Times New Roman" panose="02020603050405020304" pitchFamily="18" charset="0"/>
                <a:cs typeface="Times New Roman" panose="02020603050405020304" pitchFamily="18" charset="0"/>
              </a:rPr>
              <a:t>Y</a:t>
            </a:r>
            <a:r>
              <a:rPr lang="en-IN" sz="7200" dirty="0">
                <a:solidFill>
                  <a:srgbClr val="FFC000"/>
                </a:solidFill>
                <a:latin typeface="Times New Roman" panose="02020603050405020304" pitchFamily="18" charset="0"/>
                <a:cs typeface="Times New Roman" panose="02020603050405020304" pitchFamily="18" charset="0"/>
              </a:rPr>
              <a:t>O</a:t>
            </a:r>
            <a:r>
              <a:rPr lang="en-IN" sz="8800" dirty="0">
                <a:solidFill>
                  <a:srgbClr val="FFC000"/>
                </a:solidFill>
                <a:latin typeface="Times New Roman" panose="02020603050405020304" pitchFamily="18" charset="0"/>
                <a:cs typeface="Times New Roman" panose="02020603050405020304" pitchFamily="18" charset="0"/>
              </a:rPr>
              <a:t>U</a:t>
            </a:r>
            <a:r>
              <a:rPr lang="en-IN" sz="11500" dirty="0">
                <a:solidFill>
                  <a:srgbClr val="FFC000"/>
                </a:solidFill>
                <a:latin typeface="Times New Roman" panose="02020603050405020304" pitchFamily="18" charset="0"/>
                <a:cs typeface="Times New Roman" panose="02020603050405020304" pitchFamily="18" charset="0"/>
              </a:rPr>
              <a:t>!</a:t>
            </a:r>
            <a:r>
              <a:rPr lang="en-IN" sz="16600" dirty="0">
                <a:solidFill>
                  <a:srgbClr val="FFC000"/>
                </a:solidFill>
                <a:latin typeface="Times New Roman" panose="02020603050405020304" pitchFamily="18" charset="0"/>
                <a:cs typeface="Times New Roman" panose="02020603050405020304" pitchFamily="18" charset="0"/>
              </a:rPr>
              <a:t>!</a:t>
            </a:r>
            <a:r>
              <a:rPr lang="en-IN" sz="23900" dirty="0">
                <a:solidFill>
                  <a:srgbClr val="FFC000"/>
                </a:solidFill>
                <a:latin typeface="Times New Roman" panose="02020603050405020304" pitchFamily="18" charset="0"/>
                <a:cs typeface="Times New Roman" panose="02020603050405020304" pitchFamily="18" charset="0"/>
              </a:rPr>
              <a:t>!</a:t>
            </a:r>
            <a:r>
              <a:rPr lang="en-IN" sz="34400" dirty="0">
                <a:solidFill>
                  <a:srgbClr val="FFC000"/>
                </a:solidFill>
                <a:latin typeface="Times New Roman" panose="02020603050405020304" pitchFamily="18" charset="0"/>
                <a:cs typeface="Times New Roman" panose="02020603050405020304" pitchFamily="18" charset="0"/>
              </a:rPr>
              <a:t>!</a:t>
            </a:r>
            <a:endParaRPr lang="en-IN" sz="9600" dirty="0">
              <a:solidFill>
                <a:srgbClr val="FFC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Rot="1" noChangeArrowheads="1"/>
          </p:cNvSpPr>
          <p:nvPr>
            <p:ph type="title"/>
          </p:nvPr>
        </p:nvSpPr>
        <p:spPr>
          <a:xfrm>
            <a:off x="1981200" y="274638"/>
            <a:ext cx="8229600" cy="6354762"/>
          </a:xfrm>
        </p:spPr>
        <p:txBody>
          <a:bodyPr/>
          <a:lstStyle/>
          <a:p>
            <a:pPr eaLnBrk="1" hangingPunct="1">
              <a:defRPr/>
            </a:pPr>
            <a:r>
              <a:rPr lang="en-US" b="0" dirty="0" smtClean="0">
                <a:latin typeface="Times New Roman" panose="02020603050405020304" pitchFamily="18" charset="0"/>
                <a:cs typeface="Times New Roman" panose="02020603050405020304" pitchFamily="18" charset="0"/>
              </a:rPr>
              <a:t>For details contact:</a:t>
            </a:r>
            <a:br>
              <a:rPr lang="en-US" b="0"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Dr. </a:t>
            </a:r>
            <a:r>
              <a:rPr lang="en-US" dirty="0" err="1" smtClean="0">
                <a:latin typeface="Times New Roman" panose="02020603050405020304" pitchFamily="18" charset="0"/>
                <a:cs typeface="Times New Roman" panose="02020603050405020304" pitchFamily="18" charset="0"/>
              </a:rPr>
              <a:t>Vinod</a:t>
            </a:r>
            <a:r>
              <a:rPr lang="en-US" dirty="0" smtClean="0">
                <a:latin typeface="Times New Roman" panose="02020603050405020304" pitchFamily="18" charset="0"/>
                <a:cs typeface="Times New Roman" panose="02020603050405020304" pitchFamily="18" charset="0"/>
              </a:rPr>
              <a:t> K. Gupta</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Industrial Psychologist</a:t>
            </a:r>
            <a:br>
              <a:rPr lang="en-US" dirty="0" smtClean="0">
                <a:latin typeface="Times New Roman" panose="02020603050405020304" pitchFamily="18" charset="0"/>
                <a:cs typeface="Times New Roman" panose="02020603050405020304" pitchFamily="18" charset="0"/>
              </a:rPr>
            </a:br>
            <a:r>
              <a:rPr lang="en-US" b="0" dirty="0" smtClean="0">
                <a:latin typeface="Times New Roman" panose="02020603050405020304" pitchFamily="18" charset="0"/>
                <a:cs typeface="Times New Roman" panose="02020603050405020304" pitchFamily="18" charset="0"/>
              </a:rPr>
              <a:t>E-mail: </a:t>
            </a:r>
            <a:r>
              <a:rPr lang="en-US" b="0" dirty="0" smtClean="0">
                <a:latin typeface="Times New Roman" panose="02020603050405020304" pitchFamily="18" charset="0"/>
                <a:cs typeface="Times New Roman" panose="02020603050405020304" pitchFamily="18" charset="0"/>
                <a:hlinkClick r:id="rId3"/>
              </a:rPr>
              <a:t>vinode2006@yahoo.com</a:t>
            </a:r>
            <a:r>
              <a:rPr lang="en-US" b="0" dirty="0" smtClean="0">
                <a:latin typeface="Times New Roman" panose="02020603050405020304" pitchFamily="18" charset="0"/>
                <a:cs typeface="Times New Roman" panose="02020603050405020304" pitchFamily="18" charset="0"/>
              </a:rPr>
              <a:t/>
            </a:r>
            <a:br>
              <a:rPr lang="en-US" b="0" dirty="0" smtClean="0">
                <a:latin typeface="Times New Roman" panose="02020603050405020304" pitchFamily="18" charset="0"/>
                <a:cs typeface="Times New Roman" panose="02020603050405020304" pitchFamily="18" charset="0"/>
              </a:rPr>
            </a:br>
            <a:r>
              <a:rPr lang="en-US" b="0" dirty="0" smtClean="0">
                <a:latin typeface="Times New Roman" panose="02020603050405020304" pitchFamily="18" charset="0"/>
                <a:cs typeface="Times New Roman" panose="02020603050405020304" pitchFamily="18" charset="0"/>
              </a:rPr>
              <a:t>Mobile:09004389812,</a:t>
            </a:r>
            <a:br>
              <a:rPr lang="en-US" b="0" dirty="0" smtClean="0">
                <a:latin typeface="Times New Roman" panose="02020603050405020304" pitchFamily="18" charset="0"/>
                <a:cs typeface="Times New Roman" panose="02020603050405020304" pitchFamily="18" charset="0"/>
              </a:rPr>
            </a:br>
            <a:r>
              <a:rPr lang="en-US" b="0" dirty="0" smtClean="0">
                <a:latin typeface="Times New Roman" panose="02020603050405020304" pitchFamily="18" charset="0"/>
                <a:cs typeface="Times New Roman" panose="02020603050405020304" pitchFamily="18" charset="0"/>
              </a:rPr>
              <a:t>            09322689812.</a:t>
            </a:r>
            <a:br>
              <a:rPr lang="en-US" b="0" dirty="0" smtClean="0">
                <a:latin typeface="Times New Roman" panose="02020603050405020304" pitchFamily="18" charset="0"/>
                <a:cs typeface="Times New Roman" panose="02020603050405020304" pitchFamily="18" charset="0"/>
              </a:rPr>
            </a:br>
            <a:r>
              <a:rPr lang="en-US" b="0" dirty="0" smtClean="0">
                <a:latin typeface="Times New Roman" panose="02020603050405020304" pitchFamily="18" charset="0"/>
                <a:cs typeface="Times New Roman" panose="02020603050405020304" pitchFamily="18" charset="0"/>
              </a:rPr>
              <a:t>web site: www.magicthroughheart.com</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diamond/>
    <p:sndAc>
      <p:stSnd>
        <p:snd r:embed="rId2" name="coin.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TM03457485[[fn=Mesh]]</Template>
  <TotalTime>3105</TotalTime>
  <Words>1035</Words>
  <Application>Microsoft Office PowerPoint</Application>
  <PresentationFormat>Widescreen</PresentationFormat>
  <Paragraphs>71</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Garamond</vt:lpstr>
      <vt:lpstr>Arial</vt:lpstr>
      <vt:lpstr>Wingdings</vt:lpstr>
      <vt:lpstr>Times New Roman</vt:lpstr>
      <vt:lpstr>Mesh</vt:lpstr>
      <vt:lpstr>PowerPoint Presentation</vt:lpstr>
      <vt:lpstr>Your active participation is invited  for the discussion on  Role of body’s effectiveness in getting support from ‘Nature’ (Part – I) </vt:lpstr>
      <vt:lpstr>During uncertainty  when right decision is required, we go on making hunches (i) in case options are available; we go on guessing (ii) in case everything is cloudy.  Moreover, we feel ‘well-placed’ with the help of right kind of decisions.</vt:lpstr>
      <vt:lpstr>We all are born with the ability that helps in making a decision which can fulfil our ‘future’ requirements.</vt:lpstr>
      <vt:lpstr> Such realization we will continue to have, in case we are preparing ourselves to cross the hurdle of ‘Natural Selection’. On the other hand, those are continuously ignoring this aspect. They struggle throughout their life –  practising honesty, doing hard work and relying upon ‘will-power’.  Finally, they depart unfulfilled from this world. </vt:lpstr>
      <vt:lpstr>Resilience, Self-Resourcefulness and Self-Motivation are the qualities that help in crossing the hurdle of ‘Natural Selection’.</vt:lpstr>
      <vt:lpstr>Resilience ????????</vt:lpstr>
      <vt:lpstr>Normally, people are shattered under stress. However, some people become more stronger, more powerful and more confident after the stress.  Resilience is the ability that makes him/her stronger, powerful and confident.</vt:lpstr>
      <vt:lpstr>With resilience –  1. during uncertainty we enjoy the most, because 2. we have developed tolerance for our and other’s weaknesses and vulnerabilities, and 3. we are full of endurance for hardships, difficulties and pains.</vt:lpstr>
      <vt:lpstr>How ???????</vt:lpstr>
      <vt:lpstr>Prior to science heart or brain used to be center of consciousness.  Science demonstrated  that consciousness lies in our nervous system. It is spreaded in whole of the body. Brain is the head quarter of nervous system.</vt:lpstr>
      <vt:lpstr>Therefore, our body is not only subject for decaying as all religions propagate. It is full of universal consciousness. That is, body is a seat of unconscious.  With effective muscles we can realize presence of universal consciousness. In addition, we can use that consciousness at our ‘will’. (We need not to rush for outside help or support.)</vt:lpstr>
      <vt:lpstr>Man is not superior to all animals due to its superior  mental faculties. Muscle power of man is better equipped than all other animals.  The moment man’s muscle power  starts falling, his superiority  deteriorates on a steep fall also.</vt:lpstr>
      <vt:lpstr>Think for a moment. The brain, you have and feel pride. Suppose the consequences, if it is kept in the head of a snake.  (Remember, snake is without hands and feet.)  Despite all the developed  mental faculties  you would have been equally helpless and unproductive like a snake.</vt:lpstr>
      <vt:lpstr>We don’t tremor because we are afraid. We are afraid because our body tremors.</vt:lpstr>
      <vt:lpstr>Emotions are not psychological or mental. Bio-chemical changes taking place in our body are causing emotions.</vt:lpstr>
      <vt:lpstr>Background of our experiences is ‘thought’. Likewise, ‘action’ is the background of our thoughts.</vt:lpstr>
      <vt:lpstr>Mind and Body</vt:lpstr>
      <vt:lpstr>Eradication of symptoms and health are two different realities. Doctor treats the body very mechanically. On the other hand, health is a result of harmony felt by us between internal as well as external universes.  Scientifically, Psychiatrist is ahead of doctor. Therefore, he not only prescribes medicines but treats the mind also in case of psychosomatic diseases.  (Even then, cure of cancer is difficult.)</vt:lpstr>
      <vt:lpstr>On the other hand, psychologist considers  you a ‘unique’ person.   Therefore, he helps you in enjoying optimal freedom alongwith excelling on the job for  making  your  existence  useful to society.  Do you know your physical heart connects  you with  external as well as internal universes? It helps you in getting answers to your personal problems which serves to meet ‘Future’ requirements.</vt:lpstr>
      <vt:lpstr>Now you may ask –   Why don’t we get support either for enhancing our capabilities or achieving success?</vt:lpstr>
      <vt:lpstr>Lust for sedentary life alongwith spicy and junk food are responsible to make our body and its muscles inactive. (Hence, we don’t get support.) </vt:lpstr>
      <vt:lpstr>In backache   all the causes of  the world play lesser role than   weak and tense muscles of the back or spinal cord.</vt:lpstr>
      <vt:lpstr>Unused Muscles</vt:lpstr>
      <vt:lpstr>Unused Muscles</vt:lpstr>
      <vt:lpstr>Fiber of unused muscle is replaced by excess fat. Simultaneously, it loses its capacity to constrict and stretch as per the requirement.</vt:lpstr>
      <vt:lpstr>Since bio-chemical changes taking place in the body influence our mood states, therefore, with the help of right kind of ‘do-it-yourself’ exercises we can prepare ourselves to meet the challenges of the job.  Thus, ‘future’ of organization is possible to create.</vt:lpstr>
      <vt:lpstr>Like thinking influences the body. Similarly, we can change  our attitude towards life by keeping the body active. Through excelling on the job we can come out from the vicious circle of –   inferiority, inadequacy, fear of failure, apathy, monotony, etc.  (In short, physical exercise can help  in overcoming  our physical and mental  shortcomings.)</vt:lpstr>
      <vt:lpstr>Physical Exercise</vt:lpstr>
      <vt:lpstr>Physical Exercise</vt:lpstr>
      <vt:lpstr>In comparison to untrained muscles, well trained muscles perform skilfully and effectively. In fact, our capacity to perform skilful jobs enhances. Increase in neuro-muscular coordination minimizes consumption of physiological energy. (In layman language it is known as “Good Fortune”.)</vt:lpstr>
      <vt:lpstr>Feeling of ‘joy’ through  movements of muscle increases with the help of ‘do-it-yourself’ physical exercises. It makes the muscle more  elastic and powerful.    Thus, increase in exercise enhances our stamina and strength of the muscle.</vt:lpstr>
      <vt:lpstr>न था कुछ, तो ख़ुदा था Nothingness breeds God कुछ न होता तो ख़ुदा होता Blankness is filled by God  डुबोया मुझको होने ने All such beliefs  are due to my existence  न होता मैं तो क्या होता These quarries are useless in my absence   Therefore, don’t rush after spirituality. Mirza Galib feels each muscle of our body carries one or the other experiences of 350 million years. (Better! Try to explore within.)  </vt:lpstr>
      <vt:lpstr> Do you know  the disease – which your doctor says is incurable and you also believe in taking medicine all through the life?  Can be cured with the help of right kind of ‘do-it-yourself’ physical exercises and feeling  ‘joy’ of  concerned muscle’s effectiveness. (Even heart attack, i.e. burst of injured coronary arteries can be delayed.)</vt:lpstr>
      <vt:lpstr>Hormone released by ‘Sex’ gland affects the functioning of other important glands. It provides nourishment to other glands like –   Pituitary, Pancreas, Thyroid, Parathyroid, and Adrenal.</vt:lpstr>
      <vt:lpstr>Our hunger for Sex –   affects functioning of nervous system, blood circulation, respiratory system, musculoskeletal system, endocrine system and reproductive system.</vt:lpstr>
      <vt:lpstr>In old age, with long standing, trusted and loving partner the amount of energy spent on sex is equivalent to on foot ride of three stories of our apartment.</vt:lpstr>
      <vt:lpstr>Fighting with degenerative diseases is only possible through –   regular physical exercises which are slow, tiring,  perspiring and full of joy.</vt:lpstr>
      <vt:lpstr>For excelling on the job  keeping the muscles active and effective is not enough. Our mental faculties  equally be sharp.  Therefore, one day we should do physical exercise. Next day, we must lie down comfortably on bed. Practice all those exercises in our brain and feel  the ‘joy of doing’ as if muscles are engaged in actual physical exercise.  (Physical exercise followed by mental exercise in comfortable posture makes us resilient and creative.)</vt:lpstr>
      <vt:lpstr>… for maintaining the effectiveness of our body is the only way – regular, slow, tiring and perspiring physical exercise that is full of joy (isometric and isotonic). It helps in increasing level of energy and reducing the level of tension. In case of heavy work load we can enhance our creativity through increased resilience. </vt:lpstr>
      <vt:lpstr>Feeling ‘joy’ through the movement of muscles produces endorphin. It’s chemical structure is like opium but 200 times more powerful as a pain-killer and mood elevator. In fact, it gives strength to emotional muscles in reference of resilience.  (In brief, feeling ‘joy’ through physical exercise produces endorphin, a mood  elevator and motivator for strengthening emotional muscles.)</vt:lpstr>
      <vt:lpstr>Program of ‘do-it-yourself’ physical exercise is the only way that can increase our immunity  against stress and enhances the level of creativity.   (Biography of all the creative persons confirms this.)</vt:lpstr>
      <vt:lpstr>By keeping our body active and effective we can do miracles.</vt:lpstr>
      <vt:lpstr> THANK YOU!!!!</vt:lpstr>
      <vt:lpstr>For details contact: Dr. Vinod K. Gupta Industrial Psychologist E-mail: vinode2006@yahoo.com Mobile:09004389812,             09322689812. web site: www.magicthroughheart.com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294</cp:revision>
  <dcterms:created xsi:type="dcterms:W3CDTF">1601-01-01T00:00:00Z</dcterms:created>
  <dcterms:modified xsi:type="dcterms:W3CDTF">2018-04-22T18:12:32Z</dcterms:modified>
</cp:coreProperties>
</file>