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08" r:id="rId1"/>
  </p:sldMasterIdLst>
  <p:notesMasterIdLst>
    <p:notesMasterId r:id="rId98"/>
  </p:notesMasterIdLst>
  <p:sldIdLst>
    <p:sldId id="432" r:id="rId2"/>
    <p:sldId id="433" r:id="rId3"/>
    <p:sldId id="392" r:id="rId4"/>
    <p:sldId id="399" r:id="rId5"/>
    <p:sldId id="336" r:id="rId6"/>
    <p:sldId id="400" r:id="rId7"/>
    <p:sldId id="401" r:id="rId8"/>
    <p:sldId id="402" r:id="rId9"/>
    <p:sldId id="403" r:id="rId10"/>
    <p:sldId id="404" r:id="rId11"/>
    <p:sldId id="337" r:id="rId12"/>
    <p:sldId id="338" r:id="rId13"/>
    <p:sldId id="339" r:id="rId14"/>
    <p:sldId id="407" r:id="rId15"/>
    <p:sldId id="364" r:id="rId16"/>
    <p:sldId id="340" r:id="rId17"/>
    <p:sldId id="342" r:id="rId18"/>
    <p:sldId id="355" r:id="rId19"/>
    <p:sldId id="405" r:id="rId20"/>
    <p:sldId id="356" r:id="rId21"/>
    <p:sldId id="358" r:id="rId22"/>
    <p:sldId id="406" r:id="rId23"/>
    <p:sldId id="343" r:id="rId24"/>
    <p:sldId id="344" r:id="rId25"/>
    <p:sldId id="345" r:id="rId26"/>
    <p:sldId id="346" r:id="rId27"/>
    <p:sldId id="347" r:id="rId28"/>
    <p:sldId id="348" r:id="rId29"/>
    <p:sldId id="349" r:id="rId30"/>
    <p:sldId id="350" r:id="rId31"/>
    <p:sldId id="351" r:id="rId32"/>
    <p:sldId id="352" r:id="rId33"/>
    <p:sldId id="353" r:id="rId34"/>
    <p:sldId id="354" r:id="rId35"/>
    <p:sldId id="359" r:id="rId36"/>
    <p:sldId id="360" r:id="rId37"/>
    <p:sldId id="361" r:id="rId38"/>
    <p:sldId id="362" r:id="rId39"/>
    <p:sldId id="363" r:id="rId40"/>
    <p:sldId id="365" r:id="rId41"/>
    <p:sldId id="366" r:id="rId42"/>
    <p:sldId id="367" r:id="rId43"/>
    <p:sldId id="368" r:id="rId44"/>
    <p:sldId id="369" r:id="rId45"/>
    <p:sldId id="370" r:id="rId46"/>
    <p:sldId id="371" r:id="rId47"/>
    <p:sldId id="372" r:id="rId48"/>
    <p:sldId id="373" r:id="rId49"/>
    <p:sldId id="374" r:id="rId50"/>
    <p:sldId id="375" r:id="rId51"/>
    <p:sldId id="376" r:id="rId52"/>
    <p:sldId id="377" r:id="rId53"/>
    <p:sldId id="378" r:id="rId54"/>
    <p:sldId id="379" r:id="rId55"/>
    <p:sldId id="380" r:id="rId56"/>
    <p:sldId id="381" r:id="rId57"/>
    <p:sldId id="382" r:id="rId58"/>
    <p:sldId id="383" r:id="rId59"/>
    <p:sldId id="384" r:id="rId60"/>
    <p:sldId id="386" r:id="rId61"/>
    <p:sldId id="387" r:id="rId62"/>
    <p:sldId id="388" r:id="rId63"/>
    <p:sldId id="385" r:id="rId64"/>
    <p:sldId id="389" r:id="rId65"/>
    <p:sldId id="390" r:id="rId66"/>
    <p:sldId id="391" r:id="rId67"/>
    <p:sldId id="393" r:id="rId68"/>
    <p:sldId id="408" r:id="rId69"/>
    <p:sldId id="410" r:id="rId70"/>
    <p:sldId id="411" r:id="rId71"/>
    <p:sldId id="412" r:id="rId72"/>
    <p:sldId id="413" r:id="rId73"/>
    <p:sldId id="415" r:id="rId74"/>
    <p:sldId id="414" r:id="rId75"/>
    <p:sldId id="416" r:id="rId76"/>
    <p:sldId id="417" r:id="rId77"/>
    <p:sldId id="418" r:id="rId78"/>
    <p:sldId id="419" r:id="rId79"/>
    <p:sldId id="420" r:id="rId80"/>
    <p:sldId id="421" r:id="rId81"/>
    <p:sldId id="422" r:id="rId82"/>
    <p:sldId id="423" r:id="rId83"/>
    <p:sldId id="424" r:id="rId84"/>
    <p:sldId id="425" r:id="rId85"/>
    <p:sldId id="426" r:id="rId86"/>
    <p:sldId id="427" r:id="rId87"/>
    <p:sldId id="428" r:id="rId88"/>
    <p:sldId id="429" r:id="rId89"/>
    <p:sldId id="430" r:id="rId90"/>
    <p:sldId id="431" r:id="rId91"/>
    <p:sldId id="409" r:id="rId92"/>
    <p:sldId id="394" r:id="rId93"/>
    <p:sldId id="395" r:id="rId94"/>
    <p:sldId id="396" r:id="rId95"/>
    <p:sldId id="397" r:id="rId96"/>
    <p:sldId id="398" r:id="rId9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3606" autoAdjust="0"/>
  </p:normalViewPr>
  <p:slideViewPr>
    <p:cSldViewPr>
      <p:cViewPr varScale="1">
        <p:scale>
          <a:sx n="80" d="100"/>
          <a:sy n="80" d="100"/>
        </p:scale>
        <p:origin x="378" y="-57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ahoma"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ahoma" charset="0"/>
              </a:defRPr>
            </a:lvl1pPr>
          </a:lstStyle>
          <a:p>
            <a:pPr>
              <a:defRPr/>
            </a:pPr>
            <a:fld id="{B07CC893-1E5F-4E94-A854-1F7551FAAED0}" type="datetimeFigureOut">
              <a:rPr lang="en-US"/>
              <a:pPr>
                <a:defRPr/>
              </a:pPr>
              <a:t>22-Apr-18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ahoma"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3F53F21-5FA3-49C6-AB01-A7FC8C27A712}" type="slidenum">
              <a:rPr lang="en-US" altLang="en-US"/>
              <a:pPr/>
              <a:t>‹#›</a:t>
            </a:fld>
            <a:endParaRPr lang="en-US" altLang="en-US"/>
          </a:p>
        </p:txBody>
      </p:sp>
    </p:spTree>
    <p:extLst>
      <p:ext uri="{BB962C8B-B14F-4D97-AF65-F5344CB8AC3E}">
        <p14:creationId xmlns:p14="http://schemas.microsoft.com/office/powerpoint/2010/main" val="17072507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C574EC3-656E-4AF3-AC02-79E3FFB62FC1}" type="slidenum">
              <a:rPr lang="en-US" altLang="en-US" smtClean="0"/>
              <a:pPr/>
              <a:t>‹#›</a:t>
            </a:fld>
            <a:endParaRPr lang="en-US" altLang="en-US"/>
          </a:p>
        </p:txBody>
      </p:sp>
    </p:spTree>
    <p:extLst>
      <p:ext uri="{BB962C8B-B14F-4D97-AF65-F5344CB8AC3E}">
        <p14:creationId xmlns:p14="http://schemas.microsoft.com/office/powerpoint/2010/main" val="3751807812"/>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EFCA75F6-6B84-4810-9BC0-86113CC34722}" type="slidenum">
              <a:rPr lang="en-US" altLang="en-US" smtClean="0"/>
              <a:pPr/>
              <a:t>‹#›</a:t>
            </a:fld>
            <a:endParaRPr lang="en-US" altLang="en-US"/>
          </a:p>
        </p:txBody>
      </p:sp>
    </p:spTree>
    <p:extLst>
      <p:ext uri="{BB962C8B-B14F-4D97-AF65-F5344CB8AC3E}">
        <p14:creationId xmlns:p14="http://schemas.microsoft.com/office/powerpoint/2010/main" val="922673621"/>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1DFABAB-6C3A-4287-B30F-41C32B7AAD0B}" type="slidenum">
              <a:rPr lang="en-US" altLang="en-US" smtClean="0"/>
              <a:pPr/>
              <a:t>‹#›</a:t>
            </a:fld>
            <a:endParaRPr lang="en-US" altLang="en-US"/>
          </a:p>
        </p:txBody>
      </p:sp>
    </p:spTree>
    <p:extLst>
      <p:ext uri="{BB962C8B-B14F-4D97-AF65-F5344CB8AC3E}">
        <p14:creationId xmlns:p14="http://schemas.microsoft.com/office/powerpoint/2010/main" val="375521429"/>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6296888-AF17-4C0C-9D63-4F02C6068F90}" type="slidenum">
              <a:rPr lang="en-US" altLang="en-US" smtClean="0"/>
              <a:pPr/>
              <a:t>‹#›</a:t>
            </a:fld>
            <a:endParaRPr lang="en-US" altLang="en-US"/>
          </a:p>
        </p:txBody>
      </p:sp>
    </p:spTree>
    <p:extLst>
      <p:ext uri="{BB962C8B-B14F-4D97-AF65-F5344CB8AC3E}">
        <p14:creationId xmlns:p14="http://schemas.microsoft.com/office/powerpoint/2010/main" val="3065382660"/>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58174EF4-1570-4AC8-8FA7-DDAC919037FD}" type="slidenum">
              <a:rPr lang="en-US" altLang="en-US" smtClean="0"/>
              <a:pPr/>
              <a:t>‹#›</a:t>
            </a:fld>
            <a:endParaRPr lang="en-US" altLang="en-US"/>
          </a:p>
        </p:txBody>
      </p:sp>
    </p:spTree>
    <p:extLst>
      <p:ext uri="{BB962C8B-B14F-4D97-AF65-F5344CB8AC3E}">
        <p14:creationId xmlns:p14="http://schemas.microsoft.com/office/powerpoint/2010/main" val="809344584"/>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pPr>
              <a:defRPr/>
            </a:pPr>
            <a:endParaRPr lang="en-US"/>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fld id="{01AE7958-446C-47E1-AEE6-5DB0AD905E2B}" type="slidenum">
              <a:rPr lang="en-US" altLang="en-US" smtClean="0"/>
              <a:pPr/>
              <a:t>‹#›</a:t>
            </a:fld>
            <a:endParaRPr lang="en-US" altLang="en-US"/>
          </a:p>
        </p:txBody>
      </p:sp>
    </p:spTree>
    <p:extLst>
      <p:ext uri="{BB962C8B-B14F-4D97-AF65-F5344CB8AC3E}">
        <p14:creationId xmlns:p14="http://schemas.microsoft.com/office/powerpoint/2010/main" val="1405847919"/>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endParaRPr lang="en-US"/>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fld id="{431D13F5-B987-482F-B419-9265F85D95E0}" type="slidenum">
              <a:rPr lang="en-US" altLang="en-US" smtClean="0"/>
              <a:pPr/>
              <a:t>‹#›</a:t>
            </a:fld>
            <a:endParaRPr lang="en-US" altLang="en-US"/>
          </a:p>
        </p:txBody>
      </p:sp>
    </p:spTree>
    <p:extLst>
      <p:ext uri="{BB962C8B-B14F-4D97-AF65-F5344CB8AC3E}">
        <p14:creationId xmlns:p14="http://schemas.microsoft.com/office/powerpoint/2010/main" val="2828958514"/>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fld id="{8F1FCFD4-BB7B-43B1-8847-7BF702E7A6D1}" type="slidenum">
              <a:rPr lang="en-US" altLang="en-US" smtClean="0"/>
              <a:pPr/>
              <a:t>‹#›</a:t>
            </a:fld>
            <a:endParaRPr lang="en-US" altLang="en-US"/>
          </a:p>
        </p:txBody>
      </p:sp>
    </p:spTree>
    <p:extLst>
      <p:ext uri="{BB962C8B-B14F-4D97-AF65-F5344CB8AC3E}">
        <p14:creationId xmlns:p14="http://schemas.microsoft.com/office/powerpoint/2010/main" val="3585612340"/>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F1DD8751-F223-4F9D-ACFC-FEFB46B4F71B}" type="slidenum">
              <a:rPr lang="en-US" altLang="en-US" smtClean="0"/>
              <a:pPr/>
              <a:t>‹#›</a:t>
            </a:fld>
            <a:endParaRPr lang="en-US" altLang="en-US"/>
          </a:p>
        </p:txBody>
      </p:sp>
    </p:spTree>
    <p:extLst>
      <p:ext uri="{BB962C8B-B14F-4D97-AF65-F5344CB8AC3E}">
        <p14:creationId xmlns:p14="http://schemas.microsoft.com/office/powerpoint/2010/main" val="1330626350"/>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00CEAAA-5670-422D-A8EB-54AC19BB262F}" type="slidenum">
              <a:rPr lang="en-US" altLang="en-US" smtClean="0"/>
              <a:pPr/>
              <a:t>‹#›</a:t>
            </a:fld>
            <a:endParaRPr lang="en-US" altLang="en-US"/>
          </a:p>
        </p:txBody>
      </p:sp>
    </p:spTree>
    <p:extLst>
      <p:ext uri="{BB962C8B-B14F-4D97-AF65-F5344CB8AC3E}">
        <p14:creationId xmlns:p14="http://schemas.microsoft.com/office/powerpoint/2010/main" val="16855071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00CEAAA-5670-422D-A8EB-54AC19BB262F}" type="slidenum">
              <a:rPr lang="en-US" altLang="en-US" smtClean="0"/>
              <a:pPr/>
              <a:t>‹#›</a:t>
            </a:fld>
            <a:endParaRPr lang="en-US" altLang="en-US"/>
          </a:p>
        </p:txBody>
      </p:sp>
    </p:spTree>
    <p:extLst>
      <p:ext uri="{BB962C8B-B14F-4D97-AF65-F5344CB8AC3E}">
        <p14:creationId xmlns:p14="http://schemas.microsoft.com/office/powerpoint/2010/main" val="109136176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00CEAAA-5670-422D-A8EB-54AC19BB262F}" type="slidenum">
              <a:rPr lang="en-US" altLang="en-US" smtClean="0"/>
              <a:pPr/>
              <a:t>‹#›</a:t>
            </a:fld>
            <a:endParaRPr lang="en-US" alt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1762500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00CEAAA-5670-422D-A8EB-54AC19BB262F}" type="slidenum">
              <a:rPr lang="en-US" altLang="en-US" smtClean="0"/>
              <a:pPr/>
              <a:t>‹#›</a:t>
            </a:fld>
            <a:endParaRPr lang="en-US" altLang="en-US"/>
          </a:p>
        </p:txBody>
      </p:sp>
    </p:spTree>
    <p:extLst>
      <p:ext uri="{BB962C8B-B14F-4D97-AF65-F5344CB8AC3E}">
        <p14:creationId xmlns:p14="http://schemas.microsoft.com/office/powerpoint/2010/main" val="141465259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00CEAAA-5670-422D-A8EB-54AC19BB262F}" type="slidenum">
              <a:rPr lang="en-US" altLang="en-US" smtClean="0"/>
              <a:pPr/>
              <a:t>‹#›</a:t>
            </a:fld>
            <a:endParaRPr lang="en-US" altLang="en-US"/>
          </a:p>
        </p:txBody>
      </p:sp>
    </p:spTree>
    <p:extLst>
      <p:ext uri="{BB962C8B-B14F-4D97-AF65-F5344CB8AC3E}">
        <p14:creationId xmlns:p14="http://schemas.microsoft.com/office/powerpoint/2010/main" val="136312491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00CEAAA-5670-422D-A8EB-54AC19BB262F}" type="slidenum">
              <a:rPr lang="en-US" altLang="en-US" smtClean="0"/>
              <a:pPr/>
              <a:t>‹#›</a:t>
            </a:fld>
            <a:endParaRPr lang="en-US" altLang="en-US"/>
          </a:p>
        </p:txBody>
      </p:sp>
    </p:spTree>
    <p:extLst>
      <p:ext uri="{BB962C8B-B14F-4D97-AF65-F5344CB8AC3E}">
        <p14:creationId xmlns:p14="http://schemas.microsoft.com/office/powerpoint/2010/main" val="150448067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A63E49D-C3F1-4717-B1FD-A61FE930B5F0}" type="slidenum">
              <a:rPr lang="en-US" altLang="en-US" smtClean="0"/>
              <a:pPr/>
              <a:t>‹#›</a:t>
            </a:fld>
            <a:endParaRPr lang="en-US" altLang="en-US"/>
          </a:p>
        </p:txBody>
      </p:sp>
    </p:spTree>
    <p:extLst>
      <p:ext uri="{BB962C8B-B14F-4D97-AF65-F5344CB8AC3E}">
        <p14:creationId xmlns:p14="http://schemas.microsoft.com/office/powerpoint/2010/main" val="2062365683"/>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0E5C0CD-B052-4DDA-9E4F-08221DBE8F0A}" type="slidenum">
              <a:rPr lang="en-US" altLang="en-US" smtClean="0"/>
              <a:pPr/>
              <a:t>‹#›</a:t>
            </a:fld>
            <a:endParaRPr lang="en-US" altLang="en-US"/>
          </a:p>
        </p:txBody>
      </p:sp>
    </p:spTree>
    <p:extLst>
      <p:ext uri="{BB962C8B-B14F-4D97-AF65-F5344CB8AC3E}">
        <p14:creationId xmlns:p14="http://schemas.microsoft.com/office/powerpoint/2010/main" val="3146611657"/>
      </p:ext>
    </p:extLst>
  </p:cSld>
  <p:clrMapOvr>
    <a:masterClrMapping/>
  </p:clrMapOvr>
  <p:transition spd="slow">
    <p:newsflash/>
    <p:sndAc>
      <p:stSnd>
        <p:snd r:embed="rId1" name="cashreg.wav"/>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00CEAAA-5670-422D-A8EB-54AC19BB262F}" type="slidenum">
              <a:rPr lang="en-US" altLang="en-US" smtClean="0"/>
              <a:pPr/>
              <a:t>‹#›</a:t>
            </a:fld>
            <a:endParaRPr lang="en-US" altLang="en-US"/>
          </a:p>
        </p:txBody>
      </p:sp>
    </p:spTree>
    <p:extLst>
      <p:ext uri="{BB962C8B-B14F-4D97-AF65-F5344CB8AC3E}">
        <p14:creationId xmlns:p14="http://schemas.microsoft.com/office/powerpoint/2010/main" val="2042604692"/>
      </p:ext>
    </p:extLst>
  </p:cSld>
  <p:clrMap bg1="dk1" tx1="lt1" bg2="dk2" tx2="lt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 id="2147484320" r:id="rId12"/>
    <p:sldLayoutId id="2147484321" r:id="rId13"/>
    <p:sldLayoutId id="2147484322" r:id="rId14"/>
    <p:sldLayoutId id="2147484323" r:id="rId15"/>
    <p:sldLayoutId id="2147484324" r:id="rId16"/>
    <p:sldLayoutId id="2147484325" r:id="rId17"/>
  </p:sldLayoutIdLst>
  <p:transition spd="slow">
    <p:newsflash/>
    <p:sndAc>
      <p:stSnd>
        <p:snd r:embed="rId19" name="cashreg.wav"/>
      </p:stSnd>
    </p:sndAc>
  </p:transition>
  <p:timing>
    <p:tnLst>
      <p:par>
        <p:cTn id="1" dur="indefinite" restart="never" nodeType="tmRoot"/>
      </p:par>
    </p:tnLst>
  </p:timing>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hyperlink" Target="http://www.magicthroughheart.com/" TargetMode="External"/><Relationship Id="rId4" Type="http://schemas.openxmlformats.org/officeDocument/2006/relationships/hyperlink" Target="http://www.mth.org.i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3800" y="1219200"/>
            <a:ext cx="4970797" cy="3511862"/>
          </a:xfrm>
          <a:prstGeom prst="rect">
            <a:avLst/>
          </a:prstGeom>
        </p:spPr>
      </p:pic>
      <p:sp>
        <p:nvSpPr>
          <p:cNvPr id="5" name="Title 4"/>
          <p:cNvSpPr txBox="1">
            <a:spLocks noGrp="1"/>
          </p:cNvSpPr>
          <p:nvPr>
            <p:ph type="ctrTitle"/>
          </p:nvPr>
        </p:nvSpPr>
        <p:spPr>
          <a:xfrm>
            <a:off x="1981200" y="4876800"/>
            <a:ext cx="8722260" cy="1569660"/>
          </a:xfrm>
          <a:prstGeom prst="rect">
            <a:avLst/>
          </a:prstGeom>
          <a:noFill/>
        </p:spPr>
        <p:txBody>
          <a:bodyPr wrap="none" rtlCol="0">
            <a:spAutoFit/>
          </a:bodyPr>
          <a:lstStyle/>
          <a:p>
            <a:pPr algn="ctr"/>
            <a:r>
              <a:rPr lang="en-US" sz="2400" dirty="0" smtClean="0"/>
              <a:t>MAGIC THROUGH HEART PSYCOLOGY AND COSULTANCY</a:t>
            </a:r>
          </a:p>
          <a:p>
            <a:pPr algn="ctr"/>
            <a:r>
              <a:rPr lang="en-US" sz="2400" dirty="0" smtClean="0"/>
              <a:t>PANVEL</a:t>
            </a:r>
          </a:p>
          <a:p>
            <a:pPr algn="ctr"/>
            <a:r>
              <a:rPr lang="en-US" sz="2400" dirty="0" smtClean="0"/>
              <a:t>WWW.MAGICTHROUGHHEART.COM</a:t>
            </a:r>
          </a:p>
          <a:p>
            <a:pPr algn="ctr"/>
            <a:r>
              <a:rPr lang="en-US" sz="2400" dirty="0" smtClean="0"/>
              <a:t>WWW.MTH.ORG.IN</a:t>
            </a:r>
            <a:endParaRPr lang="en-US" sz="2400" dirty="0"/>
          </a:p>
        </p:txBody>
      </p:sp>
    </p:spTree>
    <p:extLst>
      <p:ext uri="{BB962C8B-B14F-4D97-AF65-F5344CB8AC3E}">
        <p14:creationId xmlns:p14="http://schemas.microsoft.com/office/powerpoint/2010/main" val="3050377719"/>
      </p:ext>
    </p:extLst>
  </p:cSld>
  <p:clrMapOvr>
    <a:masterClrMapping/>
  </p:clrMapOvr>
  <p:transition spd="slow">
    <p:newsflash/>
    <p:sndAc>
      <p:stSnd>
        <p:snd r:embed="rId2" name="cashreg.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Integrity</a:t>
            </a:r>
            <a:br>
              <a:rPr lang="en-US" dirty="0"/>
            </a:br>
            <a:r>
              <a:rPr lang="en-US" dirty="0"/>
              <a:t>Corrected</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467600" y="4038600"/>
            <a:ext cx="4543425" cy="3209925"/>
          </a:xfrm>
          <a:prstGeom prst="rect">
            <a:avLst/>
          </a:prstGeom>
        </p:spPr>
      </p:pic>
      <p:sp>
        <p:nvSpPr>
          <p:cNvPr id="7" name="Subtitle 2"/>
          <p:cNvSpPr txBox="1">
            <a:spLocks/>
          </p:cNvSpPr>
          <p:nvPr/>
        </p:nvSpPr>
        <p:spPr>
          <a:xfrm>
            <a:off x="646111" y="2667000"/>
            <a:ext cx="3793678" cy="1855637"/>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fontAlgn="auto"/>
            <a:r>
              <a:rPr lang="en-US" smtClean="0"/>
              <a:t>By Dr. Vinod K. Gupta</a:t>
            </a:r>
          </a:p>
          <a:p>
            <a:pPr fontAlgn="auto"/>
            <a:r>
              <a:rPr lang="en-US" smtClean="0"/>
              <a:t>Magic Through Heart </a:t>
            </a:r>
          </a:p>
          <a:p>
            <a:pPr fontAlgn="auto"/>
            <a:r>
              <a:rPr lang="en-US" smtClean="0"/>
              <a:t>(</a:t>
            </a:r>
            <a:r>
              <a:rPr lang="en-US" smtClean="0">
                <a:hlinkClick r:id="rId4"/>
              </a:rPr>
              <a:t>www.mth.org.in</a:t>
            </a:r>
            <a:endParaRPr lang="en-US" smtClean="0"/>
          </a:p>
          <a:p>
            <a:pPr fontAlgn="auto"/>
            <a:r>
              <a:rPr lang="en-US" smtClean="0">
                <a:hlinkClick r:id="rId5"/>
              </a:rPr>
              <a:t>www.magicthroughheart.com</a:t>
            </a:r>
            <a:r>
              <a:rPr lang="en-US" smtClean="0"/>
              <a:t> )</a:t>
            </a:r>
          </a:p>
          <a:p>
            <a:pPr fontAlgn="auto"/>
            <a:endParaRPr lang="en-US" dirty="0"/>
          </a:p>
        </p:txBody>
      </p:sp>
    </p:spTree>
    <p:extLst>
      <p:ext uri="{BB962C8B-B14F-4D97-AF65-F5344CB8AC3E}">
        <p14:creationId xmlns:p14="http://schemas.microsoft.com/office/powerpoint/2010/main" val="355111163"/>
      </p:ext>
    </p:extLst>
  </p:cSld>
  <p:clrMapOvr>
    <a:masterClrMapping/>
  </p:clrMapOvr>
  <p:transition spd="slow">
    <p:newsflash/>
    <p:sndAc>
      <p:stSnd>
        <p:snd r:embed="rId2" name="cashreg.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solidFill>
                  <a:srgbClr val="FFC000"/>
                </a:solidFill>
              </a:rPr>
              <a:t>Contribution of science to improving quality of life, through improved </a:t>
            </a:r>
            <a:br>
              <a:rPr lang="en-IN" sz="4800" b="1" dirty="0">
                <a:solidFill>
                  <a:srgbClr val="FFC000"/>
                </a:solidFill>
              </a:rPr>
            </a:br>
            <a:r>
              <a:rPr lang="en-IN" sz="4800" b="1" dirty="0">
                <a:solidFill>
                  <a:srgbClr val="FFC000"/>
                </a:solidFill>
              </a:rPr>
              <a:t>‘Human Consciousness’:</a:t>
            </a:r>
            <a:r>
              <a:rPr lang="en-IN" sz="4000" b="1" dirty="0"/>
              <a:t/>
            </a:r>
            <a:br>
              <a:rPr lang="en-IN" sz="4000" b="1" dirty="0"/>
            </a:br>
            <a:r>
              <a:rPr lang="en-IN" sz="4000" b="1" dirty="0"/>
              <a:t/>
            </a:r>
            <a:br>
              <a:rPr lang="en-IN" sz="4000" b="1" dirty="0"/>
            </a:br>
            <a:r>
              <a:rPr lang="en-IN" sz="4000" b="1" dirty="0"/>
              <a:t>1. Newton’s ‘Law of Motion’,</a:t>
            </a:r>
            <a:br>
              <a:rPr lang="en-IN" sz="4000" b="1" dirty="0"/>
            </a:br>
            <a:r>
              <a:rPr lang="en-IN" sz="4000" b="1" dirty="0"/>
              <a:t>2. Darwin’s ‘Natural Selection’ and</a:t>
            </a:r>
            <a:br>
              <a:rPr lang="en-IN" sz="4000" b="1" dirty="0"/>
            </a:br>
            <a:r>
              <a:rPr lang="en-IN" sz="4000" b="1" dirty="0"/>
              <a:t>3. Einstein's ‘Theory of Relativity’. </a:t>
            </a:r>
            <a:endParaRPr lang="en-IN" sz="4000" b="1"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solidFill>
                  <a:srgbClr val="FFC000"/>
                </a:solidFill>
              </a:rPr>
              <a:t>We play various roles and are interpreted differently by different experts. Since we believe in, therefore, are subject for exploitation. </a:t>
            </a:r>
            <a:r>
              <a:rPr lang="en-IN" sz="3600" b="1" dirty="0">
                <a:solidFill>
                  <a:srgbClr val="00B0F0"/>
                </a:solidFill>
              </a:rPr>
              <a:t>For the purpose of our betterment, the need is to learn </a:t>
            </a:r>
            <a:r>
              <a:rPr lang="en-IN" sz="3600" b="1" dirty="0">
                <a:solidFill>
                  <a:srgbClr val="FFFF00"/>
                </a:solidFill>
              </a:rPr>
              <a:t>making connections to understand the impact of occurrences happening inside and outside of our existence.</a:t>
            </a:r>
            <a:br>
              <a:rPr lang="en-IN" sz="3600" b="1" dirty="0">
                <a:solidFill>
                  <a:srgbClr val="FFFF00"/>
                </a:solidFill>
              </a:rPr>
            </a:br>
            <a:r>
              <a:rPr lang="en-IN" sz="3600" b="1" dirty="0">
                <a:solidFill>
                  <a:srgbClr val="FFFF00"/>
                </a:solidFill>
              </a:rPr>
              <a:t/>
            </a:r>
            <a:br>
              <a:rPr lang="en-IN" sz="3600" b="1" dirty="0">
                <a:solidFill>
                  <a:srgbClr val="FFFF00"/>
                </a:solidFill>
              </a:rPr>
            </a:br>
            <a:r>
              <a:rPr lang="en-IN" sz="3600" b="1" dirty="0">
                <a:solidFill>
                  <a:schemeClr val="tx1"/>
                </a:solidFill>
              </a:rPr>
              <a:t>(Salesman is hidden in an expert.)</a:t>
            </a:r>
            <a:r>
              <a:rPr lang="en-IN" sz="3600" b="1" dirty="0">
                <a:solidFill>
                  <a:srgbClr val="FFFF00"/>
                </a:solidFill>
              </a:rPr>
              <a:t/>
            </a:r>
            <a:br>
              <a:rPr lang="en-IN" sz="3600" b="1" dirty="0">
                <a:solidFill>
                  <a:srgbClr val="FFFF00"/>
                </a:solidFill>
              </a:rPr>
            </a:br>
            <a:endParaRPr lang="en-IN" sz="36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067800" cy="6858000"/>
          </a:xfrm>
        </p:spPr>
        <p:txBody>
          <a:bodyPr>
            <a:normAutofit fontScale="90000"/>
          </a:bodyPr>
          <a:lstStyle/>
          <a:p>
            <a:pPr>
              <a:defRPr/>
            </a:pPr>
            <a:r>
              <a:rPr lang="en-IN" sz="2800" b="1" dirty="0"/>
              <a:t/>
            </a:r>
            <a:br>
              <a:rPr lang="en-IN" sz="2800" b="1" dirty="0"/>
            </a:br>
            <a:r>
              <a:rPr lang="en-IN" sz="2800" b="1" dirty="0"/>
              <a:t/>
            </a:r>
            <a:br>
              <a:rPr lang="en-IN" sz="2800" b="1" dirty="0"/>
            </a:br>
            <a:r>
              <a:rPr lang="en-IN" sz="3200" b="1" dirty="0"/>
              <a:t>Reptile mentality refers to under developed limbic system, i.e. snake is very sensitive to cold and hot temperatures. During extremities it is only concerned with its safety  ignoring all other needs of the body. </a:t>
            </a:r>
            <a:r>
              <a:rPr lang="en-IN" sz="3200" b="1" dirty="0">
                <a:solidFill>
                  <a:srgbClr val="FFFF00"/>
                </a:solidFill>
              </a:rPr>
              <a:t>Once temperature becomes normal, the snake comes out from its hiding place and immediately goes for hunting frog or mouse whichever prey is available. Soon after, filling the stomach it needs a partner for procreation.</a:t>
            </a:r>
            <a:br>
              <a:rPr lang="en-IN" sz="3200" b="1" dirty="0">
                <a:solidFill>
                  <a:srgbClr val="FFFF00"/>
                </a:solidFill>
              </a:rPr>
            </a:br>
            <a:r>
              <a:rPr lang="en-IN" sz="3200" b="1" dirty="0">
                <a:solidFill>
                  <a:srgbClr val="FFFF00"/>
                </a:solidFill>
              </a:rPr>
              <a:t/>
            </a:r>
            <a:br>
              <a:rPr lang="en-IN" sz="3200" b="1" dirty="0">
                <a:solidFill>
                  <a:srgbClr val="FFFF00"/>
                </a:solidFill>
              </a:rPr>
            </a:br>
            <a:r>
              <a:rPr lang="en-IN" sz="2800" b="1" dirty="0">
                <a:solidFill>
                  <a:schemeClr val="tx1"/>
                </a:solidFill>
              </a:rPr>
              <a:t>(Decision making (intellect) begins with snake.)</a:t>
            </a:r>
            <a:r>
              <a:rPr lang="en-IN" sz="2400" b="1" dirty="0"/>
              <a:t/>
            </a:r>
            <a:br>
              <a:rPr lang="en-IN" sz="2400" b="1" dirty="0"/>
            </a:br>
            <a:r>
              <a:rPr lang="en-IN" sz="2800" b="1" dirty="0"/>
              <a:t/>
            </a:r>
            <a:br>
              <a:rPr lang="en-IN" sz="2800" b="1" dirty="0"/>
            </a:br>
            <a:endParaRPr lang="en-IN" sz="28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7814"/>
            <a:ext cx="9144000" cy="1627187"/>
          </a:xfrm>
        </p:spPr>
        <p:txBody>
          <a:bodyPr/>
          <a:lstStyle/>
          <a:p>
            <a:pPr>
              <a:defRPr/>
            </a:pPr>
            <a:r>
              <a:rPr lang="en-IN" sz="6000" b="1" dirty="0">
                <a:solidFill>
                  <a:srgbClr val="FFC000"/>
                </a:solidFill>
              </a:rPr>
              <a:t>Limbic System</a:t>
            </a:r>
            <a:endParaRPr lang="en-IN" sz="6000" b="1" dirty="0">
              <a:solidFill>
                <a:srgbClr val="FFC000"/>
              </a:solidFill>
            </a:endParaRPr>
          </a:p>
        </p:txBody>
      </p:sp>
      <p:sp>
        <p:nvSpPr>
          <p:cNvPr id="4" name="Content Placeholder 3"/>
          <p:cNvSpPr>
            <a:spLocks noGrp="1"/>
          </p:cNvSpPr>
          <p:nvPr>
            <p:ph idx="1"/>
          </p:nvPr>
        </p:nvSpPr>
        <p:spPr>
          <a:xfrm>
            <a:off x="1524000" y="1905000"/>
            <a:ext cx="9144000" cy="4953000"/>
          </a:xfrm>
        </p:spPr>
        <p:txBody>
          <a:bodyPr/>
          <a:lstStyle/>
          <a:p>
            <a:pPr algn="ctr">
              <a:defRPr/>
            </a:pPr>
            <a:r>
              <a:rPr lang="en-IN" sz="3600" b="1" dirty="0"/>
              <a:t>It is the portion of brain that deals with three key functions: emotions, memories  and stimulations.</a:t>
            </a:r>
          </a:p>
          <a:p>
            <a:pPr algn="ctr">
              <a:defRPr/>
            </a:pPr>
            <a:r>
              <a:rPr lang="en-IN" sz="3600" b="1" dirty="0"/>
              <a:t>This system is composed of several parts which are found above the brain stem and within the cerebrum.</a:t>
            </a:r>
          </a:p>
          <a:p>
            <a:pPr algn="ctr">
              <a:defRPr/>
            </a:pPr>
            <a:r>
              <a:rPr lang="en-IN" sz="3600" b="1" dirty="0"/>
              <a:t>It connects parts of the brain that deal with low and high functions.</a:t>
            </a:r>
            <a:endParaRPr lang="en-IN" sz="3600" b="1" dirty="0"/>
          </a:p>
        </p:txBody>
      </p:sp>
      <p:pic>
        <p:nvPicPr>
          <p:cNvPr id="5"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066800"/>
            <a:ext cx="9144000" cy="6400800"/>
          </a:xfrm>
        </p:spPr>
        <p:txBody>
          <a:bodyPr>
            <a:normAutofit/>
          </a:bodyPr>
          <a:lstStyle/>
          <a:p>
            <a:pPr>
              <a:defRPr/>
            </a:pPr>
            <a:r>
              <a:rPr lang="en-IN" sz="2800" b="1" dirty="0" smtClean="0">
                <a:solidFill>
                  <a:srgbClr val="FFC000"/>
                </a:solidFill>
              </a:rPr>
              <a:t>Thalamus</a:t>
            </a:r>
            <a:r>
              <a:rPr lang="en-IN" sz="2800" b="1" dirty="0" smtClean="0"/>
              <a:t> – located within the brain stem.</a:t>
            </a:r>
          </a:p>
          <a:p>
            <a:pPr>
              <a:defRPr/>
            </a:pPr>
            <a:r>
              <a:rPr lang="en-IN" sz="2800" b="1" dirty="0" smtClean="0"/>
              <a:t>Is responsible for detecting and relaying information from our senses, such as smell and vision.</a:t>
            </a:r>
          </a:p>
          <a:p>
            <a:pPr>
              <a:defRPr/>
            </a:pPr>
            <a:r>
              <a:rPr lang="en-IN" sz="2800" b="1" dirty="0" smtClean="0">
                <a:solidFill>
                  <a:srgbClr val="FFC000"/>
                </a:solidFill>
              </a:rPr>
              <a:t>Hypothalamus</a:t>
            </a:r>
            <a:r>
              <a:rPr lang="en-IN" sz="2800" b="1" dirty="0" smtClean="0"/>
              <a:t> – located beneath thalamus.</a:t>
            </a:r>
          </a:p>
          <a:p>
            <a:pPr>
              <a:defRPr/>
            </a:pPr>
            <a:r>
              <a:rPr lang="en-IN" sz="2800" b="1" dirty="0" smtClean="0"/>
              <a:t>Is responsible for multiple chemical messengers, called hormones.</a:t>
            </a:r>
          </a:p>
          <a:p>
            <a:pPr>
              <a:defRPr/>
            </a:pPr>
            <a:r>
              <a:rPr lang="en-IN" sz="2800" b="1" dirty="0" smtClean="0"/>
              <a:t>These hormones control water level in the body, sleep cycle, body temperature and food intake.</a:t>
            </a:r>
            <a:endParaRPr lang="en-IN" sz="28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838200"/>
            <a:ext cx="9144000" cy="6019800"/>
          </a:xfrm>
        </p:spPr>
        <p:txBody>
          <a:bodyPr>
            <a:normAutofit/>
          </a:bodyPr>
          <a:lstStyle/>
          <a:p>
            <a:pPr>
              <a:defRPr/>
            </a:pPr>
            <a:r>
              <a:rPr lang="en-IN" sz="2800" b="1" dirty="0" smtClean="0">
                <a:solidFill>
                  <a:srgbClr val="FFC000"/>
                </a:solidFill>
              </a:rPr>
              <a:t>Cingulate gyrus</a:t>
            </a:r>
            <a:r>
              <a:rPr lang="en-IN" sz="2800" b="1" dirty="0" smtClean="0"/>
              <a:t> – serves as pathway that transmits messages between inner and outer portions of limbic system.</a:t>
            </a:r>
          </a:p>
          <a:p>
            <a:pPr>
              <a:defRPr/>
            </a:pPr>
            <a:r>
              <a:rPr lang="en-IN" sz="2800" b="1" dirty="0" smtClean="0">
                <a:solidFill>
                  <a:srgbClr val="FFC000"/>
                </a:solidFill>
              </a:rPr>
              <a:t>Amygdalae</a:t>
            </a:r>
            <a:r>
              <a:rPr lang="en-IN" sz="2800" b="1" dirty="0" smtClean="0"/>
              <a:t> – two almond shaped clusters of nerve cells in the temporal lobe of cerebrum.</a:t>
            </a:r>
          </a:p>
          <a:p>
            <a:pPr>
              <a:defRPr/>
            </a:pPr>
            <a:r>
              <a:rPr lang="en-IN" sz="2800" b="1" dirty="0" smtClean="0"/>
              <a:t>Are responsible for preparing the body for emergency situations.</a:t>
            </a:r>
          </a:p>
          <a:p>
            <a:pPr>
              <a:defRPr/>
            </a:pPr>
            <a:r>
              <a:rPr lang="en-IN" sz="2800" b="1" dirty="0" smtClean="0"/>
              <a:t>They assist in the development of memories, particularly those related to emotional events and emergencies.</a:t>
            </a:r>
            <a:endParaRPr lang="en-IN" sz="28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304800"/>
            <a:ext cx="9144000" cy="6553200"/>
          </a:xfrm>
        </p:spPr>
        <p:txBody>
          <a:bodyPr/>
          <a:lstStyle/>
          <a:p>
            <a:pPr>
              <a:defRPr/>
            </a:pPr>
            <a:r>
              <a:rPr lang="en-IN" sz="2800" b="1" dirty="0">
                <a:solidFill>
                  <a:srgbClr val="FFC000"/>
                </a:solidFill>
              </a:rPr>
              <a:t>Amygdalae</a:t>
            </a:r>
            <a:r>
              <a:rPr lang="en-IN" sz="2800" b="1" dirty="0"/>
              <a:t> are also involved with the development of fear and its extreme forms, like panic.</a:t>
            </a:r>
          </a:p>
          <a:p>
            <a:pPr>
              <a:defRPr/>
            </a:pPr>
            <a:r>
              <a:rPr lang="en-IN" sz="2800" b="1" dirty="0"/>
              <a:t>They play major role in pleasure and sexual arousal and may vary in size depending upon the sexual activity and maturity of the individual. </a:t>
            </a:r>
          </a:p>
          <a:p>
            <a:pPr marL="0" indent="0">
              <a:buNone/>
              <a:defRPr/>
            </a:pPr>
            <a:r>
              <a:rPr lang="en-IN" sz="1800" b="1" dirty="0">
                <a:solidFill>
                  <a:srgbClr val="FFFF00"/>
                </a:solidFill>
              </a:rPr>
              <a:t>(In absence of actualization needs one may go for rape even with wife.)</a:t>
            </a:r>
            <a:endParaRPr lang="en-IN" sz="2800" b="1" dirty="0">
              <a:solidFill>
                <a:srgbClr val="FFFF00"/>
              </a:solidFill>
            </a:endParaRPr>
          </a:p>
          <a:p>
            <a:pPr>
              <a:defRPr/>
            </a:pPr>
            <a:r>
              <a:rPr lang="en-IN" sz="2800" b="1" dirty="0">
                <a:solidFill>
                  <a:srgbClr val="FFC000"/>
                </a:solidFill>
              </a:rPr>
              <a:t>Hippocampus</a:t>
            </a:r>
            <a:r>
              <a:rPr lang="en-IN" sz="2800" b="1" dirty="0"/>
              <a:t> – another section of temporal lobe.</a:t>
            </a:r>
          </a:p>
          <a:p>
            <a:pPr>
              <a:defRPr/>
            </a:pPr>
            <a:r>
              <a:rPr lang="en-IN" sz="2800" b="1" dirty="0"/>
              <a:t>It is responsible for converting short term memories into long term memories.</a:t>
            </a:r>
          </a:p>
          <a:p>
            <a:pPr>
              <a:defRPr/>
            </a:pPr>
            <a:r>
              <a:rPr lang="en-IN" sz="2800" b="1" dirty="0"/>
              <a:t>It is thought to work with amygdalae for memory storage.</a:t>
            </a:r>
            <a:endParaRPr lang="en-IN" sz="28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76200"/>
            <a:ext cx="9144000" cy="6781800"/>
          </a:xfrm>
        </p:spPr>
        <p:txBody>
          <a:bodyPr/>
          <a:lstStyle/>
          <a:p>
            <a:pPr>
              <a:defRPr/>
            </a:pPr>
            <a:r>
              <a:rPr lang="en-IN" sz="3600" b="1" dirty="0"/>
              <a:t>Damage to hippocampus may lead to memory loss (amnesia).</a:t>
            </a:r>
          </a:p>
          <a:p>
            <a:pPr>
              <a:defRPr/>
            </a:pPr>
            <a:r>
              <a:rPr lang="en-IN" sz="3600" b="1" dirty="0">
                <a:solidFill>
                  <a:srgbClr val="FFC000"/>
                </a:solidFill>
              </a:rPr>
              <a:t>Basal Ganglia</a:t>
            </a:r>
            <a:r>
              <a:rPr lang="en-IN" sz="3600" b="1" dirty="0"/>
              <a:t> – a collection of nerve cell bodies responsible for coordinating muscular movement in posture.</a:t>
            </a:r>
          </a:p>
          <a:p>
            <a:pPr>
              <a:defRPr/>
            </a:pPr>
            <a:r>
              <a:rPr lang="en-IN" sz="3600" b="1" dirty="0"/>
              <a:t>Specifically, basal ganglia help to block unwanted movements from occurring and directly connect with the cerebrum for coordination.</a:t>
            </a:r>
          </a:p>
          <a:p>
            <a:pPr marL="0" indent="0">
              <a:buNone/>
              <a:defRPr/>
            </a:pPr>
            <a:r>
              <a:rPr lang="en-IN" b="1" dirty="0" smtClean="0">
                <a:solidFill>
                  <a:srgbClr val="00B0F0"/>
                </a:solidFill>
              </a:rPr>
              <a:t>(Yog-Aasans are best to quote.)</a:t>
            </a:r>
          </a:p>
          <a:p>
            <a:pPr>
              <a:defRPr/>
            </a:pPr>
            <a:endParaRPr lang="en-IN" sz="3600" b="1"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200" b="1" dirty="0">
                <a:solidFill>
                  <a:srgbClr val="FFFF00"/>
                </a:solidFill>
              </a:rPr>
              <a:t>Like snake, poor and backward people of society </a:t>
            </a:r>
            <a:r>
              <a:rPr lang="en-IN" sz="3200" b="1" dirty="0">
                <a:solidFill>
                  <a:srgbClr val="FFFF00"/>
                </a:solidFill>
              </a:rPr>
              <a:t>are unconcerned with   developmental  aspects but focus </a:t>
            </a:r>
            <a:r>
              <a:rPr lang="en-IN" sz="3200" b="1" dirty="0">
                <a:solidFill>
                  <a:srgbClr val="FFFF00"/>
                </a:solidFill>
              </a:rPr>
              <a:t>only </a:t>
            </a:r>
            <a:r>
              <a:rPr lang="en-IN" sz="3200" b="1" dirty="0">
                <a:solidFill>
                  <a:srgbClr val="FFFF00"/>
                </a:solidFill>
              </a:rPr>
              <a:t>on reservation and secured job as a measure of ‘safety’. </a:t>
            </a:r>
            <a:r>
              <a:rPr lang="en-IN" sz="2000" b="1" dirty="0">
                <a:solidFill>
                  <a:srgbClr val="00B0F0"/>
                </a:solidFill>
              </a:rPr>
              <a:t>(They  are restricted to limbic system.)</a:t>
            </a:r>
            <a:r>
              <a:rPr lang="en-IN" sz="3200" b="1" dirty="0">
                <a:solidFill>
                  <a:srgbClr val="FFFF00"/>
                </a:solidFill>
              </a:rPr>
              <a:t> </a:t>
            </a:r>
            <a:r>
              <a:rPr lang="en-IN" sz="3200" b="1" dirty="0">
                <a:solidFill>
                  <a:schemeClr val="bg2">
                    <a:lumMod val="25000"/>
                    <a:lumOff val="75000"/>
                  </a:schemeClr>
                </a:solidFill>
              </a:rPr>
              <a:t>Since they are human beings</a:t>
            </a:r>
            <a:r>
              <a:rPr lang="en-IN" sz="3200" b="1" dirty="0">
                <a:solidFill>
                  <a:schemeClr val="bg2">
                    <a:lumMod val="25000"/>
                    <a:lumOff val="75000"/>
                  </a:schemeClr>
                </a:solidFill>
              </a:rPr>
              <a:t>, therefore, they fill the stomach with traditional food without bothering for </a:t>
            </a:r>
            <a:r>
              <a:rPr lang="en-IN" sz="3200" b="1" dirty="0">
                <a:solidFill>
                  <a:schemeClr val="bg2">
                    <a:lumMod val="25000"/>
                    <a:lumOff val="75000"/>
                  </a:schemeClr>
                </a:solidFill>
              </a:rPr>
              <a:t>its </a:t>
            </a:r>
            <a:r>
              <a:rPr lang="en-IN" sz="3200" b="1" dirty="0">
                <a:solidFill>
                  <a:schemeClr val="bg2">
                    <a:lumMod val="25000"/>
                    <a:lumOff val="75000"/>
                  </a:schemeClr>
                </a:solidFill>
              </a:rPr>
              <a:t>nourishing value. Once </a:t>
            </a:r>
            <a:r>
              <a:rPr lang="en-IN" sz="3200" b="1" dirty="0">
                <a:solidFill>
                  <a:schemeClr val="bg2">
                    <a:lumMod val="25000"/>
                    <a:lumOff val="75000"/>
                  </a:schemeClr>
                </a:solidFill>
              </a:rPr>
              <a:t>they feel comfortable and </a:t>
            </a:r>
            <a:r>
              <a:rPr lang="en-IN" sz="3200" b="1" dirty="0">
                <a:solidFill>
                  <a:schemeClr val="bg2">
                    <a:lumMod val="25000"/>
                    <a:lumOff val="75000"/>
                  </a:schemeClr>
                </a:solidFill>
              </a:rPr>
              <a:t>get money their priority is to go to </a:t>
            </a:r>
            <a:r>
              <a:rPr lang="en-IN" sz="3200" b="1" dirty="0">
                <a:solidFill>
                  <a:schemeClr val="bg2">
                    <a:lumMod val="25000"/>
                    <a:lumOff val="75000"/>
                  </a:schemeClr>
                </a:solidFill>
              </a:rPr>
              <a:t>restaurant for delicious food with entertainment facilities and </a:t>
            </a:r>
            <a:r>
              <a:rPr lang="en-IN" sz="3200" b="1" dirty="0">
                <a:solidFill>
                  <a:schemeClr val="bg2">
                    <a:lumMod val="25000"/>
                    <a:lumOff val="75000"/>
                  </a:schemeClr>
                </a:solidFill>
              </a:rPr>
              <a:t>rush for </a:t>
            </a:r>
            <a:r>
              <a:rPr lang="en-IN" sz="3200" b="1" dirty="0">
                <a:solidFill>
                  <a:schemeClr val="bg2">
                    <a:lumMod val="25000"/>
                    <a:lumOff val="75000"/>
                  </a:schemeClr>
                </a:solidFill>
              </a:rPr>
              <a:t>the girl/ </a:t>
            </a:r>
            <a:r>
              <a:rPr lang="en-IN" sz="3200" b="1" dirty="0">
                <a:solidFill>
                  <a:schemeClr val="bg2">
                    <a:lumMod val="25000"/>
                    <a:lumOff val="75000"/>
                  </a:schemeClr>
                </a:solidFill>
              </a:rPr>
              <a:t>boy </a:t>
            </a:r>
            <a:r>
              <a:rPr lang="en-IN" sz="3200" b="1" dirty="0">
                <a:solidFill>
                  <a:schemeClr val="bg2">
                    <a:lumMod val="25000"/>
                    <a:lumOff val="75000"/>
                  </a:schemeClr>
                </a:solidFill>
              </a:rPr>
              <a:t>friend (partner) for the purpose of procreation.</a:t>
            </a:r>
            <a:endParaRPr lang="en-IN" sz="3200" dirty="0">
              <a:solidFill>
                <a:schemeClr val="bg2">
                  <a:lumMod val="25000"/>
                  <a:lumOff val="75000"/>
                </a:schemeClr>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000" b="1" dirty="0"/>
              <a:t>Such life style is physiologically known for sympathetic dominance which is very active but susceptible to weaken the body’s metabolism (particularly, anabolism). As a result, poor and backward are prone to life threatening diseases and are exploited by politicians who can encash their ‘safety’ concern.</a:t>
            </a:r>
            <a:endParaRPr lang="en-IN" sz="4000" b="1"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9144000" cy="6553200"/>
          </a:xfrm>
        </p:spPr>
        <p:txBody>
          <a:bodyPr/>
          <a:lstStyle/>
          <a:p>
            <a:pPr marL="457200" indent="-457200">
              <a:buFont typeface="Arial" panose="020B0604020202020204" pitchFamily="34" charset="0"/>
              <a:buChar char="•"/>
              <a:defRPr/>
            </a:pPr>
            <a:r>
              <a:rPr lang="en-IN" sz="2800" b="1" dirty="0" smtClean="0"/>
              <a:t>Results </a:t>
            </a:r>
            <a:r>
              <a:rPr lang="en-IN" sz="2800" b="1" dirty="0"/>
              <a:t>of election campaigning – development-vs-reservation or free electricity and water – confirm reptile mentality of voters of two states. That is, Delhi, the capital of the country and union territory and Bihar, rich with historical importance. </a:t>
            </a:r>
            <a:br>
              <a:rPr lang="en-IN" sz="2800" b="1" dirty="0"/>
            </a:br>
            <a:r>
              <a:rPr lang="en-IN" sz="2800" b="1" dirty="0" smtClean="0"/>
              <a:t/>
            </a:r>
            <a:br>
              <a:rPr lang="en-IN" sz="2800" b="1" dirty="0" smtClean="0"/>
            </a:br>
            <a:r>
              <a:rPr lang="en-IN" sz="2800" b="1" dirty="0" smtClean="0">
                <a:solidFill>
                  <a:srgbClr val="FFFF00"/>
                </a:solidFill>
              </a:rPr>
              <a:t>Politicians </a:t>
            </a:r>
            <a:r>
              <a:rPr lang="en-IN" sz="2800" b="1" dirty="0">
                <a:solidFill>
                  <a:srgbClr val="FFFF00"/>
                </a:solidFill>
              </a:rPr>
              <a:t>of both the states credited for the victory suffer with life threatening diseases like severe heart problems, hypertension and diabetes. </a:t>
            </a:r>
            <a:r>
              <a:rPr lang="en-IN" sz="2800" b="1" dirty="0">
                <a:solidFill>
                  <a:srgbClr val="FFFF00"/>
                </a:solidFill>
              </a:rPr>
              <a:t>Likewise, people of Delhi suffered with Dengue and other life threatening diseases as they are susceptible to invite sickness.</a:t>
            </a:r>
            <a:endParaRPr lang="en-IN" sz="28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8000" b="1" dirty="0"/>
              <a:t>They are very much after miracles as a solution to their problems.</a:t>
            </a:r>
            <a:endParaRPr lang="en-IN" sz="8000" b="1"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066800"/>
            <a:ext cx="9144000" cy="4953000"/>
          </a:xfrm>
        </p:spPr>
        <p:txBody>
          <a:bodyPr/>
          <a:lstStyle/>
          <a:p>
            <a:pPr>
              <a:defRPr/>
            </a:pPr>
            <a:r>
              <a:rPr lang="en-IN" sz="6000" b="1" dirty="0">
                <a:solidFill>
                  <a:srgbClr val="FFC000"/>
                </a:solidFill>
              </a:rPr>
              <a:t>Freedom cannot be received as a token of ‘gift’. It can only be attained by paying the cost.</a:t>
            </a:r>
            <a:endParaRPr lang="en-IN" sz="60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057400"/>
            <a:ext cx="8610600" cy="1295400"/>
          </a:xfrm>
        </p:spPr>
        <p:txBody>
          <a:bodyPr/>
          <a:lstStyle/>
          <a:p>
            <a:pPr algn="ctr">
              <a:defRPr/>
            </a:pPr>
            <a:r>
              <a:rPr lang="en-IN" sz="8800" b="1" dirty="0">
                <a:solidFill>
                  <a:schemeClr val="tx1"/>
                </a:solidFill>
                <a:latin typeface="Bahnschrift Light" panose="020B0502040204020203" pitchFamily="34" charset="0"/>
              </a:rPr>
              <a:t>Other side of the story</a:t>
            </a:r>
            <a:endParaRPr lang="en-IN" sz="8800" b="1" dirty="0">
              <a:solidFill>
                <a:schemeClr val="tx1"/>
              </a:solidFill>
              <a:latin typeface="Bahnschrift Light" panose="020B0502040204020203" pitchFamily="34" charset="0"/>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9144000" cy="6580187"/>
          </a:xfrm>
        </p:spPr>
        <p:txBody>
          <a:bodyPr/>
          <a:lstStyle/>
          <a:p>
            <a:pPr>
              <a:defRPr/>
            </a:pPr>
            <a:r>
              <a:rPr lang="en-IN" sz="4000" b="1" dirty="0"/>
              <a:t>ONGC sneezes, the nation shivers.</a:t>
            </a:r>
            <a:br>
              <a:rPr lang="en-IN" sz="4000" b="1" dirty="0"/>
            </a:br>
            <a:r>
              <a:rPr lang="en-IN" sz="4000" b="1" dirty="0"/>
              <a:t/>
            </a:r>
            <a:br>
              <a:rPr lang="en-IN" sz="4000" b="1" dirty="0"/>
            </a:br>
            <a:r>
              <a:rPr lang="en-IN" sz="4000" b="1" dirty="0">
                <a:solidFill>
                  <a:srgbClr val="FFFF00"/>
                </a:solidFill>
              </a:rPr>
              <a:t>IEOT plays a vital role in ONGC’s  contribution to National Economy. Since you are significant to IEOT, therefore, ONGC expects a lot from you. Your transfer and promotion is linked with such expectation.</a:t>
            </a:r>
            <a:endParaRPr lang="en-IN" sz="40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9144000" cy="6580187"/>
          </a:xfrm>
        </p:spPr>
        <p:txBody>
          <a:bodyPr/>
          <a:lstStyle/>
          <a:p>
            <a:pPr>
              <a:defRPr/>
            </a:pPr>
            <a:r>
              <a:rPr lang="en-IN" b="1" dirty="0" smtClean="0">
                <a:solidFill>
                  <a:srgbClr val="FFC000"/>
                </a:solidFill>
              </a:rPr>
              <a:t>IEOT being R&amp;D institute is responsible for giving solutions to future problems of ONGC.</a:t>
            </a:r>
            <a:r>
              <a:rPr lang="en-IN" b="1" dirty="0" smtClean="0"/>
              <a:t/>
            </a:r>
            <a:br>
              <a:rPr lang="en-IN" b="1" dirty="0" smtClean="0"/>
            </a:br>
            <a:r>
              <a:rPr lang="en-IN" b="1" dirty="0"/>
              <a:t/>
            </a:r>
            <a:br>
              <a:rPr lang="en-IN" b="1" dirty="0"/>
            </a:br>
            <a:r>
              <a:rPr lang="en-IN" b="1" dirty="0" smtClean="0">
                <a:solidFill>
                  <a:schemeClr val="bg1">
                    <a:lumMod val="20000"/>
                    <a:lumOff val="80000"/>
                  </a:schemeClr>
                </a:solidFill>
              </a:rPr>
              <a:t>See the dilemma of life – limbic system of poor and backward is restricted to reptile mentality, that is susceptible for sickness and poverty.</a:t>
            </a:r>
            <a:endParaRPr lang="en-IN" b="1" dirty="0">
              <a:solidFill>
                <a:schemeClr val="bg1">
                  <a:lumMod val="20000"/>
                  <a:lumOff val="80000"/>
                </a:schemeClr>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3200"/>
            <a:ext cx="9144000" cy="6503987"/>
          </a:xfrm>
        </p:spPr>
        <p:txBody>
          <a:bodyPr/>
          <a:lstStyle/>
          <a:p>
            <a:pPr>
              <a:defRPr/>
            </a:pPr>
            <a:r>
              <a:rPr lang="en-IN" sz="6600" b="1" dirty="0">
                <a:solidFill>
                  <a:schemeClr val="tx1"/>
                </a:solidFill>
              </a:rPr>
              <a:t>On the other hand</a:t>
            </a:r>
            <a:endParaRPr lang="en-IN" b="1" dirty="0">
              <a:solidFill>
                <a:schemeClr val="tx1"/>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9144000" cy="6858000"/>
          </a:xfrm>
        </p:spPr>
        <p:txBody>
          <a:bodyPr/>
          <a:lstStyle/>
          <a:p>
            <a:pPr>
              <a:defRPr/>
            </a:pPr>
            <a:r>
              <a:rPr lang="en-IN" sz="3200" b="1" dirty="0">
                <a:solidFill>
                  <a:srgbClr val="FFC000"/>
                </a:solidFill>
              </a:rPr>
              <a:t>Those responsible for creating future, can’t fill the gap and give shape to the structure of data that is raw and incomplete, without active support of limbic system which is connected with cerebrum.</a:t>
            </a:r>
            <a:r>
              <a:rPr lang="en-IN" sz="3200" b="1" dirty="0"/>
              <a:t/>
            </a:r>
            <a:br>
              <a:rPr lang="en-IN" sz="3200" b="1" dirty="0"/>
            </a:br>
            <a:r>
              <a:rPr lang="en-IN" sz="3600" b="1" dirty="0"/>
              <a:t/>
            </a:r>
            <a:br>
              <a:rPr lang="en-IN" sz="3600" b="1" dirty="0"/>
            </a:br>
            <a:r>
              <a:rPr lang="en-IN" sz="3600" b="1" dirty="0">
                <a:solidFill>
                  <a:schemeClr val="bg2">
                    <a:lumMod val="50000"/>
                    <a:lumOff val="50000"/>
                  </a:schemeClr>
                </a:solidFill>
              </a:rPr>
              <a:t>In fact, in their life limbic system in coordination with enteric nervous system does miracles.</a:t>
            </a:r>
            <a:br>
              <a:rPr lang="en-IN" sz="3600" b="1" dirty="0">
                <a:solidFill>
                  <a:schemeClr val="bg2">
                    <a:lumMod val="50000"/>
                    <a:lumOff val="50000"/>
                  </a:schemeClr>
                </a:solidFill>
              </a:rPr>
            </a:br>
            <a:r>
              <a:rPr lang="en-IN" sz="3600" b="1" dirty="0">
                <a:solidFill>
                  <a:schemeClr val="bg2">
                    <a:lumMod val="50000"/>
                    <a:lumOff val="50000"/>
                  </a:schemeClr>
                </a:solidFill>
              </a:rPr>
              <a:t/>
            </a:r>
            <a:br>
              <a:rPr lang="en-IN" sz="3600" b="1" dirty="0">
                <a:solidFill>
                  <a:schemeClr val="bg2">
                    <a:lumMod val="50000"/>
                    <a:lumOff val="50000"/>
                  </a:schemeClr>
                </a:solidFill>
              </a:rPr>
            </a:br>
            <a:r>
              <a:rPr lang="en-IN" sz="2000" b="1" dirty="0">
                <a:solidFill>
                  <a:srgbClr val="FFFF00"/>
                </a:solidFill>
              </a:rPr>
              <a:t>(All therapies use power of enteric nervous system to give relief.)</a:t>
            </a:r>
            <a:endParaRPr lang="en-IN" sz="36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914401"/>
            <a:ext cx="9144000" cy="5410200"/>
          </a:xfrm>
        </p:spPr>
        <p:txBody>
          <a:bodyPr/>
          <a:lstStyle/>
          <a:p>
            <a:pPr>
              <a:defRPr/>
            </a:pPr>
            <a:r>
              <a:rPr lang="en-IN" sz="4800" b="1" dirty="0">
                <a:solidFill>
                  <a:srgbClr val="FFFF00"/>
                </a:solidFill>
              </a:rPr>
              <a:t>Unfortunately, examination oriented education system and bureaucratic style of functioning forces the limbic system not to evolve for actualization purposes.</a:t>
            </a:r>
            <a:endParaRPr lang="en-IN" sz="48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9144000" cy="6858000"/>
          </a:xfrm>
        </p:spPr>
        <p:txBody>
          <a:bodyPr/>
          <a:lstStyle/>
          <a:p>
            <a:pPr>
              <a:defRPr/>
            </a:pPr>
            <a:r>
              <a:rPr lang="en-IN" sz="4800" b="1" dirty="0">
                <a:solidFill>
                  <a:schemeClr val="accent2">
                    <a:lumMod val="20000"/>
                    <a:lumOff val="80000"/>
                  </a:schemeClr>
                </a:solidFill>
              </a:rPr>
              <a:t>As a voter you expect all the comforts but as </a:t>
            </a:r>
            <a:r>
              <a:rPr lang="en-IN" sz="4800" b="1" dirty="0" err="1">
                <a:solidFill>
                  <a:schemeClr val="accent2">
                    <a:lumMod val="20000"/>
                    <a:lumOff val="80000"/>
                  </a:schemeClr>
                </a:solidFill>
              </a:rPr>
              <a:t>ONGCian</a:t>
            </a:r>
            <a:r>
              <a:rPr lang="en-IN" sz="4800" b="1" dirty="0">
                <a:solidFill>
                  <a:schemeClr val="accent2">
                    <a:lumMod val="20000"/>
                    <a:lumOff val="80000"/>
                  </a:schemeClr>
                </a:solidFill>
              </a:rPr>
              <a:t> you are expected by ONGC to give your best.</a:t>
            </a:r>
            <a:br>
              <a:rPr lang="en-IN" sz="4800" b="1" dirty="0">
                <a:solidFill>
                  <a:schemeClr val="accent2">
                    <a:lumMod val="20000"/>
                    <a:lumOff val="80000"/>
                  </a:schemeClr>
                </a:solidFill>
              </a:rPr>
            </a:br>
            <a:r>
              <a:rPr lang="en-IN" sz="4800" b="1" dirty="0">
                <a:solidFill>
                  <a:schemeClr val="accent2">
                    <a:lumMod val="20000"/>
                    <a:lumOff val="80000"/>
                  </a:schemeClr>
                </a:solidFill>
              </a:rPr>
              <a:t/>
            </a:r>
            <a:br>
              <a:rPr lang="en-IN" sz="4800" b="1" dirty="0">
                <a:solidFill>
                  <a:schemeClr val="accent2">
                    <a:lumMod val="20000"/>
                    <a:lumOff val="80000"/>
                  </a:schemeClr>
                </a:solidFill>
              </a:rPr>
            </a:br>
            <a:r>
              <a:rPr lang="en-IN" sz="3200" b="1" dirty="0">
                <a:solidFill>
                  <a:srgbClr val="FFFF00"/>
                </a:solidFill>
              </a:rPr>
              <a:t>(Gap between the two is a source of our all sufferings and failures. It compels us to live  double life, full of illegitimacy. Otherwise, integrity can lead us to realize completeness of life.)</a:t>
            </a:r>
            <a:endParaRPr lang="en-IN" sz="48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9144000" cy="5562600"/>
          </a:xfrm>
        </p:spPr>
        <p:txBody>
          <a:bodyPr/>
          <a:lstStyle/>
          <a:p>
            <a:pPr>
              <a:defRPr/>
            </a:pPr>
            <a:r>
              <a:rPr lang="en-IN" b="1" dirty="0" smtClean="0"/>
              <a:t>Your promotion is linked with ‘PAR’</a:t>
            </a:r>
            <a:br>
              <a:rPr lang="en-IN" b="1" dirty="0" smtClean="0"/>
            </a:br>
            <a:r>
              <a:rPr lang="en-IN" b="1" dirty="0"/>
              <a:t/>
            </a:r>
            <a:br>
              <a:rPr lang="en-IN" b="1" dirty="0"/>
            </a:br>
            <a:r>
              <a:rPr lang="en-IN" b="1" dirty="0" smtClean="0">
                <a:solidFill>
                  <a:srgbClr val="FFFF00"/>
                </a:solidFill>
              </a:rPr>
              <a:t>Imagine the consequences. Your controlling officer  rates you extraordinarily for all the attributes but in the column of ‘INTEGRITY’ he writes – “doubtful”.</a:t>
            </a:r>
            <a:endParaRPr lang="en-IN"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1"/>
            <a:ext cx="9144000" cy="5486400"/>
          </a:xfrm>
        </p:spPr>
        <p:txBody>
          <a:bodyPr/>
          <a:lstStyle/>
          <a:p>
            <a:pPr>
              <a:defRPr/>
            </a:pPr>
            <a:r>
              <a:rPr lang="en-IN" sz="6000" b="1" dirty="0"/>
              <a:t>Psychology of ‘Integrity’</a:t>
            </a:r>
            <a:r>
              <a:rPr lang="en-IN" b="1" dirty="0" smtClean="0"/>
              <a:t/>
            </a:r>
            <a:br>
              <a:rPr lang="en-IN" b="1" dirty="0" smtClean="0"/>
            </a:br>
            <a:r>
              <a:rPr lang="en-IN" b="1" dirty="0"/>
              <a:t/>
            </a:r>
            <a:br>
              <a:rPr lang="en-IN" b="1" dirty="0"/>
            </a:br>
            <a:r>
              <a:rPr lang="en-IN" b="1" dirty="0" smtClean="0">
                <a:solidFill>
                  <a:srgbClr val="FFFF00"/>
                </a:solidFill>
              </a:rPr>
              <a:t>Crux of integrity is loving oneself. You may be extraordinarily brilliant in conceiving the pros and cons of a problem. You may be excellent in getting the job done.</a:t>
            </a:r>
            <a:endParaRPr lang="en-IN"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9144000" cy="6858000"/>
          </a:xfrm>
        </p:spPr>
        <p:txBody>
          <a:bodyPr/>
          <a:lstStyle/>
          <a:p>
            <a:pPr>
              <a:defRPr/>
            </a:pPr>
            <a:r>
              <a:rPr lang="en-IN" sz="3600" b="1" dirty="0">
                <a:solidFill>
                  <a:srgbClr val="FFFF00"/>
                </a:solidFill>
              </a:rPr>
              <a:t>But in case of work, life and relationships we have no option other than following ‘trial and error’ method. That is, each time we have a bunch of keys for opening the door. Each time lock and bunch of keys are different in their size and form.</a:t>
            </a:r>
            <a:r>
              <a:rPr lang="en-IN" sz="4000" b="1" dirty="0">
                <a:solidFill>
                  <a:srgbClr val="FFFF00"/>
                </a:solidFill>
              </a:rPr>
              <a:t/>
            </a:r>
            <a:br>
              <a:rPr lang="en-IN" sz="4000" b="1" dirty="0">
                <a:solidFill>
                  <a:srgbClr val="FFFF00"/>
                </a:solidFill>
              </a:rPr>
            </a:br>
            <a:r>
              <a:rPr lang="en-IN" sz="4000" b="1" dirty="0">
                <a:solidFill>
                  <a:srgbClr val="FFFF00"/>
                </a:solidFill>
              </a:rPr>
              <a:t/>
            </a:r>
            <a:br>
              <a:rPr lang="en-IN" sz="4000" b="1" dirty="0">
                <a:solidFill>
                  <a:srgbClr val="FFFF00"/>
                </a:solidFill>
              </a:rPr>
            </a:br>
            <a:r>
              <a:rPr lang="en-IN" sz="2800" b="1" dirty="0">
                <a:solidFill>
                  <a:schemeClr val="bg2">
                    <a:lumMod val="50000"/>
                    <a:lumOff val="50000"/>
                  </a:schemeClr>
                </a:solidFill>
              </a:rPr>
              <a:t>(We all without any disparity are equal with regard to this aspect of life which is directly linked with crossing the hurdle of ‘Natural Selection’.)</a:t>
            </a:r>
            <a:endParaRPr lang="en-IN" sz="4000" b="1" dirty="0">
              <a:solidFill>
                <a:schemeClr val="bg2">
                  <a:lumMod val="50000"/>
                  <a:lumOff val="50000"/>
                </a:schemeClr>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62484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solidFill>
                  <a:srgbClr val="00B0F0"/>
                </a:solidFill>
              </a:rPr>
              <a:t>Trial refers to:</a:t>
            </a:r>
            <a:r>
              <a:rPr lang="en-IN" sz="4000" b="1" dirty="0">
                <a:solidFill>
                  <a:srgbClr val="FFFF00"/>
                </a:solidFill>
              </a:rPr>
              <a:t> </a:t>
            </a:r>
            <a:br>
              <a:rPr lang="en-IN" sz="4000" b="1" dirty="0">
                <a:solidFill>
                  <a:srgbClr val="FFFF00"/>
                </a:solidFill>
              </a:rPr>
            </a:br>
            <a:r>
              <a:rPr lang="en-IN" sz="4000" b="1" dirty="0">
                <a:solidFill>
                  <a:srgbClr val="FFFF00"/>
                </a:solidFill>
              </a:rPr>
              <a:t>Lock is opened in first attempt. Otherwise, it will be an ‘error’, i.e. mistake for me and access for other person. May be a close or intimate in relationship.</a:t>
            </a:r>
            <a:br>
              <a:rPr lang="en-IN" sz="4000" b="1" dirty="0">
                <a:solidFill>
                  <a:srgbClr val="FFFF00"/>
                </a:solidFill>
              </a:rPr>
            </a:br>
            <a:r>
              <a:rPr lang="en-IN" sz="4000" b="1" dirty="0">
                <a:solidFill>
                  <a:srgbClr val="FFFF00"/>
                </a:solidFill>
              </a:rPr>
              <a:t/>
            </a:r>
            <a:br>
              <a:rPr lang="en-IN" sz="4000" b="1" dirty="0">
                <a:solidFill>
                  <a:srgbClr val="FFFF00"/>
                </a:solidFill>
              </a:rPr>
            </a:br>
            <a:r>
              <a:rPr lang="en-IN" sz="4000" b="1" dirty="0">
                <a:solidFill>
                  <a:srgbClr val="FFC000"/>
                </a:solidFill>
              </a:rPr>
              <a:t>We can’t survive with the feeling of guilt as it saps our energy.</a:t>
            </a:r>
            <a:endParaRPr lang="en-IN" sz="40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9144000" cy="6858000"/>
          </a:xfrm>
        </p:spPr>
        <p:txBody>
          <a:bodyPr/>
          <a:lstStyle/>
          <a:p>
            <a:pPr>
              <a:defRPr/>
            </a:pPr>
            <a:r>
              <a:rPr lang="en-IN" b="1" dirty="0" smtClean="0">
                <a:solidFill>
                  <a:srgbClr val="FFC000"/>
                </a:solidFill>
              </a:rPr>
              <a:t>Forgiveness is the only key.</a:t>
            </a:r>
            <a:r>
              <a:rPr lang="en-IN" sz="3200" b="1" dirty="0"/>
              <a:t/>
            </a:r>
            <a:br>
              <a:rPr lang="en-IN" sz="3200" b="1" dirty="0"/>
            </a:br>
            <a:r>
              <a:rPr lang="en-IN" sz="3200" b="1" dirty="0"/>
              <a:t/>
            </a:r>
            <a:br>
              <a:rPr lang="en-IN" sz="3200" b="1" dirty="0"/>
            </a:br>
            <a:r>
              <a:rPr lang="en-IN" sz="3200" b="1" dirty="0">
                <a:solidFill>
                  <a:srgbClr val="FFFF00"/>
                </a:solidFill>
              </a:rPr>
              <a:t>I must forgive myself for my mistake. Similarly, I must forgive others for their mistakes (or accesses). In addition, I must learn seeking forgiveness from other person close/ intimate to me who suffered due to my errors.</a:t>
            </a:r>
            <a:br>
              <a:rPr lang="en-IN" sz="3200" b="1" dirty="0">
                <a:solidFill>
                  <a:srgbClr val="FFFF00"/>
                </a:solidFill>
              </a:rPr>
            </a:br>
            <a:r>
              <a:rPr lang="en-IN" sz="3200" b="1" dirty="0"/>
              <a:t/>
            </a:r>
            <a:br>
              <a:rPr lang="en-IN" sz="3200" b="1" dirty="0"/>
            </a:br>
            <a:r>
              <a:rPr lang="en-IN" sz="4000" b="1" dirty="0">
                <a:solidFill>
                  <a:schemeClr val="tx1"/>
                </a:solidFill>
              </a:rPr>
              <a:t>Hence, integrity is an outcome of the ‘art of forgiveness’ which demands courage on my part.</a:t>
            </a:r>
            <a:endParaRPr lang="en-IN" sz="32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90600"/>
            <a:ext cx="9144000" cy="5181600"/>
          </a:xfrm>
        </p:spPr>
        <p:txBody>
          <a:bodyPr/>
          <a:lstStyle/>
          <a:p>
            <a:pPr>
              <a:defRPr/>
            </a:pPr>
            <a:r>
              <a:rPr lang="en-IN" sz="4000" b="1" dirty="0">
                <a:solidFill>
                  <a:srgbClr val="FFFF00"/>
                </a:solidFill>
              </a:rPr>
              <a:t>Life cannot be realized in its completeness without taking a risk.</a:t>
            </a:r>
            <a:r>
              <a:rPr lang="en-IN" sz="5400" b="1" dirty="0"/>
              <a:t> </a:t>
            </a:r>
            <a:br>
              <a:rPr lang="en-IN" sz="5400" b="1" dirty="0"/>
            </a:br>
            <a:r>
              <a:rPr lang="en-IN" sz="5400" b="1" dirty="0"/>
              <a:t/>
            </a:r>
            <a:br>
              <a:rPr lang="en-IN" sz="5400" b="1" dirty="0"/>
            </a:br>
            <a:r>
              <a:rPr lang="en-IN" sz="4800" b="1" dirty="0">
                <a:solidFill>
                  <a:srgbClr val="FFC000"/>
                </a:solidFill>
              </a:rPr>
              <a:t>Once loving oneself takes place, everything, even risk taking becomes secondary.</a:t>
            </a:r>
            <a:endParaRPr lang="en-IN" sz="48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762000"/>
            <a:ext cx="9144000" cy="6580187"/>
          </a:xfrm>
        </p:spPr>
        <p:txBody>
          <a:bodyPr/>
          <a:lstStyle/>
          <a:p>
            <a:pPr algn="ctr">
              <a:defRPr/>
            </a:pPr>
            <a:r>
              <a:rPr lang="en-IN" sz="7200" b="1" dirty="0">
                <a:solidFill>
                  <a:schemeClr val="tx1"/>
                </a:solidFill>
              </a:rPr>
              <a:t>welcome</a:t>
            </a:r>
            <a:r>
              <a:rPr lang="en-IN" sz="7200" b="1" dirty="0"/>
              <a:t/>
            </a:r>
            <a:br>
              <a:rPr lang="en-IN" sz="7200" b="1" dirty="0"/>
            </a:br>
            <a:r>
              <a:rPr lang="en-IN" sz="7200" b="1" dirty="0"/>
              <a:t>to</a:t>
            </a:r>
            <a:br>
              <a:rPr lang="en-IN" sz="7200" b="1" dirty="0"/>
            </a:br>
            <a:r>
              <a:rPr lang="en-IN" sz="11500" b="1" dirty="0">
                <a:solidFill>
                  <a:schemeClr val="tx2">
                    <a:lumMod val="75000"/>
                  </a:schemeClr>
                </a:solidFill>
              </a:rPr>
              <a:t>INTEGRITY</a:t>
            </a:r>
            <a:endParaRPr lang="en-IN" sz="7200" b="1" dirty="0">
              <a:solidFill>
                <a:schemeClr val="tx2">
                  <a:lumMod val="75000"/>
                </a:schemeClr>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9404723" cy="1400530"/>
          </a:xfrm>
        </p:spPr>
        <p:txBody>
          <a:bodyPr/>
          <a:lstStyle/>
          <a:p>
            <a:pPr>
              <a:defRPr/>
            </a:pPr>
            <a:r>
              <a:rPr lang="en-IN" sz="5400" b="1" dirty="0">
                <a:solidFill>
                  <a:schemeClr val="tx2">
                    <a:lumMod val="75000"/>
                  </a:schemeClr>
                </a:solidFill>
              </a:rPr>
              <a:t>INTEGRITY</a:t>
            </a:r>
            <a:endParaRPr lang="en-IN" sz="5400" b="1" dirty="0">
              <a:solidFill>
                <a:schemeClr val="tx2">
                  <a:lumMod val="75000"/>
                </a:schemeClr>
              </a:solidFill>
            </a:endParaRPr>
          </a:p>
        </p:txBody>
      </p:sp>
      <p:sp>
        <p:nvSpPr>
          <p:cNvPr id="3" name="Content Placeholder 2"/>
          <p:cNvSpPr>
            <a:spLocks noGrp="1"/>
          </p:cNvSpPr>
          <p:nvPr>
            <p:ph idx="1"/>
          </p:nvPr>
        </p:nvSpPr>
        <p:spPr>
          <a:xfrm>
            <a:off x="1524000" y="1219200"/>
            <a:ext cx="9144000" cy="5638800"/>
          </a:xfrm>
        </p:spPr>
        <p:txBody>
          <a:bodyPr/>
          <a:lstStyle/>
          <a:p>
            <a:pPr>
              <a:defRPr/>
            </a:pPr>
            <a:r>
              <a:rPr lang="en-IN" sz="4000" b="1" dirty="0">
                <a:solidFill>
                  <a:schemeClr val="bg2">
                    <a:lumMod val="10000"/>
                    <a:lumOff val="90000"/>
                  </a:schemeClr>
                </a:solidFill>
              </a:rPr>
              <a:t>It is an outcome of one’s intellect that reaches its climax through process of evolving within itself.</a:t>
            </a:r>
          </a:p>
          <a:p>
            <a:pPr>
              <a:defRPr/>
            </a:pPr>
            <a:r>
              <a:rPr lang="en-IN" sz="4000" b="1" dirty="0">
                <a:solidFill>
                  <a:srgbClr val="FFFF00"/>
                </a:solidFill>
              </a:rPr>
              <a:t>That is, when we realize completeness of life or feel gratified with what we have,</a:t>
            </a:r>
          </a:p>
          <a:p>
            <a:pPr>
              <a:defRPr/>
            </a:pPr>
            <a:r>
              <a:rPr lang="en-IN" sz="4000" b="1" dirty="0">
                <a:solidFill>
                  <a:srgbClr val="FFFF00"/>
                </a:solidFill>
              </a:rPr>
              <a:t>Then, integrity takes place in our life.</a:t>
            </a:r>
            <a:endParaRPr lang="en-IN" sz="4000" b="1" dirty="0">
              <a:solidFill>
                <a:srgbClr val="FFFF00"/>
              </a:solidFill>
            </a:endParaRPr>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IN" b="1" dirty="0" smtClean="0">
                <a:solidFill>
                  <a:schemeClr val="tx2">
                    <a:lumMod val="75000"/>
                  </a:schemeClr>
                </a:solidFill>
              </a:rPr>
              <a:t>…contd.</a:t>
            </a:r>
            <a:endParaRPr lang="en-IN" b="1" dirty="0">
              <a:solidFill>
                <a:schemeClr val="tx2">
                  <a:lumMod val="75000"/>
                </a:schemeClr>
              </a:solidFill>
            </a:endParaRPr>
          </a:p>
        </p:txBody>
      </p:sp>
      <p:sp>
        <p:nvSpPr>
          <p:cNvPr id="3" name="Content Placeholder 2"/>
          <p:cNvSpPr>
            <a:spLocks noGrp="1"/>
          </p:cNvSpPr>
          <p:nvPr>
            <p:ph idx="1"/>
          </p:nvPr>
        </p:nvSpPr>
        <p:spPr>
          <a:xfrm>
            <a:off x="1524000" y="1981200"/>
            <a:ext cx="9144000" cy="4876800"/>
          </a:xfrm>
        </p:spPr>
        <p:txBody>
          <a:bodyPr/>
          <a:lstStyle/>
          <a:p>
            <a:pPr>
              <a:defRPr/>
            </a:pPr>
            <a:r>
              <a:rPr lang="en-IN" sz="4000" b="1" dirty="0"/>
              <a:t>When we feel responsible for our self and feel serious concern for those who are close/intimate.</a:t>
            </a:r>
          </a:p>
          <a:p>
            <a:pPr>
              <a:defRPr/>
            </a:pPr>
            <a:r>
              <a:rPr lang="en-IN" sz="4000" b="1" dirty="0"/>
              <a:t>What we feel, we speak out and</a:t>
            </a:r>
          </a:p>
          <a:p>
            <a:pPr>
              <a:defRPr/>
            </a:pPr>
            <a:r>
              <a:rPr lang="en-IN" sz="4000" b="1" dirty="0"/>
              <a:t>We do, in similar spirit,</a:t>
            </a:r>
          </a:p>
          <a:p>
            <a:pPr>
              <a:defRPr/>
            </a:pPr>
            <a:r>
              <a:rPr lang="en-IN" sz="4000" b="1" dirty="0"/>
              <a:t>Then, integrity takes place.</a:t>
            </a:r>
            <a:endParaRPr lang="en-IN" sz="40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533400"/>
            <a:ext cx="9067800" cy="6580187"/>
          </a:xfrm>
        </p:spPr>
        <p:txBody>
          <a:bodyPr/>
          <a:lstStyle/>
          <a:p>
            <a:pPr>
              <a:defRPr/>
            </a:pPr>
            <a:r>
              <a:rPr lang="en-IN" sz="6000" b="1" dirty="0">
                <a:solidFill>
                  <a:srgbClr val="FFFF00"/>
                </a:solidFill>
              </a:rPr>
              <a:t>It is not possible for fools, greedy, self-centred and/or selfish people. You will notice a wide gap between what they say and do.</a:t>
            </a:r>
            <a:endParaRPr lang="en-IN" sz="60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IN" b="1" dirty="0" smtClean="0"/>
              <a:t>….contd.</a:t>
            </a:r>
            <a:endParaRPr lang="en-IN" b="1" dirty="0"/>
          </a:p>
        </p:txBody>
      </p:sp>
      <p:sp>
        <p:nvSpPr>
          <p:cNvPr id="3" name="Content Placeholder 2"/>
          <p:cNvSpPr>
            <a:spLocks noGrp="1"/>
          </p:cNvSpPr>
          <p:nvPr>
            <p:ph idx="1"/>
          </p:nvPr>
        </p:nvSpPr>
        <p:spPr>
          <a:xfrm>
            <a:off x="1524000" y="1371600"/>
            <a:ext cx="9144000" cy="5486400"/>
          </a:xfrm>
        </p:spPr>
        <p:txBody>
          <a:bodyPr/>
          <a:lstStyle/>
          <a:p>
            <a:pPr>
              <a:defRPr/>
            </a:pPr>
            <a:r>
              <a:rPr lang="en-IN" sz="3600" b="1" dirty="0"/>
              <a:t>When we are capable of deriving energy from our experiences,</a:t>
            </a:r>
          </a:p>
          <a:p>
            <a:pPr>
              <a:defRPr/>
            </a:pPr>
            <a:r>
              <a:rPr lang="en-IN" sz="3600" b="1" dirty="0">
                <a:solidFill>
                  <a:srgbClr val="FFC000"/>
                </a:solidFill>
              </a:rPr>
              <a:t>Then a very specific kind of consciousness emerges,</a:t>
            </a:r>
          </a:p>
          <a:p>
            <a:pPr>
              <a:defRPr/>
            </a:pPr>
            <a:r>
              <a:rPr lang="en-IN" sz="3600" b="1" dirty="0">
                <a:solidFill>
                  <a:srgbClr val="FFFF00"/>
                </a:solidFill>
              </a:rPr>
              <a:t>Which is very sensitive in feeling what our close and intimate feel, and</a:t>
            </a:r>
          </a:p>
          <a:p>
            <a:pPr>
              <a:defRPr/>
            </a:pPr>
            <a:r>
              <a:rPr lang="en-IN" sz="3600" b="1" dirty="0">
                <a:solidFill>
                  <a:srgbClr val="00B0F0"/>
                </a:solidFill>
              </a:rPr>
              <a:t>Very powerful in influencing them.</a:t>
            </a:r>
          </a:p>
          <a:p>
            <a:pPr>
              <a:defRPr/>
            </a:pPr>
            <a:r>
              <a:rPr lang="en-IN" b="1" dirty="0" smtClean="0"/>
              <a:t>That is, they are inspired to support us.</a:t>
            </a:r>
            <a:endParaRPr lang="en-IN"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pic>
        <p:nvPicPr>
          <p:cNvPr id="5"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62484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277814"/>
            <a:ext cx="9144000" cy="6580187"/>
          </a:xfrm>
        </p:spPr>
        <p:txBody>
          <a:bodyPr/>
          <a:lstStyle/>
          <a:p>
            <a:pPr>
              <a:defRPr/>
            </a:pPr>
            <a:r>
              <a:rPr lang="en-IN" b="1" dirty="0" smtClean="0">
                <a:solidFill>
                  <a:srgbClr val="FFC000"/>
                </a:solidFill>
              </a:rPr>
              <a:t>This consciousness includes creativity, intuition, values of life, emotional capabilities and all other logical and analytical faculties.</a:t>
            </a:r>
            <a:r>
              <a:rPr lang="en-IN" b="1" dirty="0" smtClean="0"/>
              <a:t/>
            </a:r>
            <a:br>
              <a:rPr lang="en-IN" b="1" dirty="0" smtClean="0"/>
            </a:br>
            <a:r>
              <a:rPr lang="en-IN" b="1" dirty="0"/>
              <a:t/>
            </a:r>
            <a:br>
              <a:rPr lang="en-IN" b="1" dirty="0"/>
            </a:br>
            <a:r>
              <a:rPr lang="en-IN" sz="5400" b="1" dirty="0">
                <a:solidFill>
                  <a:schemeClr val="tx1"/>
                </a:solidFill>
              </a:rPr>
              <a:t>This is the reason that integrity surpasses all attributes of the world.</a:t>
            </a:r>
            <a:endParaRPr lang="en-IN"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5400" b="1" dirty="0">
                <a:solidFill>
                  <a:srgbClr val="FFC000"/>
                </a:solidFill>
              </a:rPr>
              <a:t>Integrity refers to:</a:t>
            </a:r>
            <a:endParaRPr lang="en-IN" sz="5400" b="1" dirty="0">
              <a:solidFill>
                <a:srgbClr val="FFC000"/>
              </a:solidFill>
            </a:endParaRPr>
          </a:p>
        </p:txBody>
      </p:sp>
      <p:sp>
        <p:nvSpPr>
          <p:cNvPr id="3" name="Content Placeholder 2"/>
          <p:cNvSpPr>
            <a:spLocks noGrp="1"/>
          </p:cNvSpPr>
          <p:nvPr>
            <p:ph idx="1"/>
          </p:nvPr>
        </p:nvSpPr>
        <p:spPr>
          <a:xfrm>
            <a:off x="1524000" y="1600200"/>
            <a:ext cx="9144000" cy="5257800"/>
          </a:xfrm>
        </p:spPr>
        <p:txBody>
          <a:bodyPr/>
          <a:lstStyle/>
          <a:p>
            <a:pPr>
              <a:defRPr/>
            </a:pPr>
            <a:r>
              <a:rPr lang="en-IN" sz="3600" b="1" dirty="0"/>
              <a:t>It guides us – </a:t>
            </a:r>
            <a:r>
              <a:rPr lang="en-IN" sz="3600" b="1" dirty="0">
                <a:solidFill>
                  <a:srgbClr val="FFFF00"/>
                </a:solidFill>
              </a:rPr>
              <a:t>what is right or wrong for us?</a:t>
            </a:r>
          </a:p>
          <a:p>
            <a:pPr>
              <a:defRPr/>
            </a:pPr>
            <a:r>
              <a:rPr lang="en-IN" sz="3600" b="1" dirty="0"/>
              <a:t>It gives us – </a:t>
            </a:r>
            <a:r>
              <a:rPr lang="en-IN" sz="3600" b="1" dirty="0">
                <a:solidFill>
                  <a:srgbClr val="FFFF00"/>
                </a:solidFill>
              </a:rPr>
              <a:t>courage to chose what is right for us?</a:t>
            </a:r>
          </a:p>
          <a:p>
            <a:pPr>
              <a:defRPr/>
            </a:pPr>
            <a:r>
              <a:rPr lang="en-IN" sz="3600" b="1" dirty="0"/>
              <a:t>We do it even </a:t>
            </a:r>
            <a:r>
              <a:rPr lang="en-IN" sz="3600" b="1" dirty="0">
                <a:solidFill>
                  <a:srgbClr val="FFFF00"/>
                </a:solidFill>
              </a:rPr>
              <a:t>at the cost of our existence.</a:t>
            </a:r>
          </a:p>
          <a:p>
            <a:pPr>
              <a:defRPr/>
            </a:pPr>
            <a:r>
              <a:rPr lang="en-IN" sz="3600" b="1" dirty="0"/>
              <a:t>Then, we declare – </a:t>
            </a:r>
            <a:r>
              <a:rPr lang="en-IN" sz="3600" b="1" dirty="0">
                <a:solidFill>
                  <a:srgbClr val="FFFF00"/>
                </a:solidFill>
              </a:rPr>
              <a:t>I am doing that what I feel is right for me.</a:t>
            </a:r>
            <a:endParaRPr lang="en-IN" sz="3600" b="1" dirty="0">
              <a:solidFill>
                <a:srgbClr val="FFFF00"/>
              </a:solidFill>
            </a:endParaRPr>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pic>
        <p:nvPicPr>
          <p:cNvPr id="5"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62484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86778"/>
            <a:ext cx="9144000" cy="6580187"/>
          </a:xfrm>
        </p:spPr>
        <p:txBody>
          <a:bodyPr/>
          <a:lstStyle/>
          <a:p>
            <a:pPr>
              <a:defRPr/>
            </a:pPr>
            <a:r>
              <a:rPr lang="en-IN" sz="1400" b="1" dirty="0" smtClean="0">
                <a:solidFill>
                  <a:schemeClr val="bg2">
                    <a:lumMod val="25000"/>
                    <a:lumOff val="75000"/>
                  </a:schemeClr>
                </a:solidFill>
              </a:rPr>
              <a:t>T</a:t>
            </a:r>
            <a:r>
              <a:rPr lang="en-IN" sz="1800" b="1" dirty="0" smtClean="0">
                <a:solidFill>
                  <a:schemeClr val="bg2">
                    <a:lumMod val="25000"/>
                    <a:lumOff val="75000"/>
                  </a:schemeClr>
                </a:solidFill>
              </a:rPr>
              <a:t>h</a:t>
            </a:r>
            <a:r>
              <a:rPr lang="en-IN" sz="2400" b="1" dirty="0" smtClean="0">
                <a:solidFill>
                  <a:schemeClr val="bg2">
                    <a:lumMod val="25000"/>
                    <a:lumOff val="75000"/>
                  </a:schemeClr>
                </a:solidFill>
              </a:rPr>
              <a:t>e </a:t>
            </a:r>
            <a:r>
              <a:rPr lang="en-IN" sz="3600" b="1" dirty="0" err="1" smtClean="0">
                <a:solidFill>
                  <a:schemeClr val="bg2">
                    <a:lumMod val="25000"/>
                    <a:lumOff val="75000"/>
                  </a:schemeClr>
                </a:solidFill>
              </a:rPr>
              <a:t>r</a:t>
            </a:r>
            <a:r>
              <a:rPr lang="en-IN" sz="4800" b="1" dirty="0" err="1" smtClean="0">
                <a:solidFill>
                  <a:schemeClr val="bg2">
                    <a:lumMod val="25000"/>
                    <a:lumOff val="75000"/>
                  </a:schemeClr>
                </a:solidFill>
              </a:rPr>
              <a:t>e</a:t>
            </a:r>
            <a:r>
              <a:rPr lang="en-IN" sz="6000" b="1" dirty="0" err="1" smtClean="0">
                <a:solidFill>
                  <a:schemeClr val="bg2">
                    <a:lumMod val="25000"/>
                    <a:lumOff val="75000"/>
                  </a:schemeClr>
                </a:solidFill>
              </a:rPr>
              <a:t>f</a:t>
            </a:r>
            <a:r>
              <a:rPr lang="en-IN" sz="7200" b="1" dirty="0" err="1" smtClean="0">
                <a:solidFill>
                  <a:schemeClr val="bg2">
                    <a:lumMod val="25000"/>
                    <a:lumOff val="75000"/>
                  </a:schemeClr>
                </a:solidFill>
              </a:rPr>
              <a:t>o</a:t>
            </a:r>
            <a:r>
              <a:rPr lang="en-IN" sz="8800" b="1" dirty="0" err="1" smtClean="0">
                <a:solidFill>
                  <a:schemeClr val="bg2">
                    <a:lumMod val="25000"/>
                    <a:lumOff val="75000"/>
                  </a:schemeClr>
                </a:solidFill>
              </a:rPr>
              <a:t>r</a:t>
            </a:r>
            <a:r>
              <a:rPr lang="en-IN" sz="11500" b="1" dirty="0" err="1" smtClean="0">
                <a:solidFill>
                  <a:schemeClr val="bg2">
                    <a:lumMod val="25000"/>
                    <a:lumOff val="75000"/>
                  </a:schemeClr>
                </a:solidFill>
              </a:rPr>
              <a:t>e</a:t>
            </a:r>
            <a:r>
              <a:rPr lang="en-IN" sz="11500" b="1" dirty="0">
                <a:solidFill>
                  <a:schemeClr val="bg2">
                    <a:lumMod val="25000"/>
                    <a:lumOff val="75000"/>
                  </a:schemeClr>
                </a:solidFill>
              </a:rPr>
              <a:t>!</a:t>
            </a:r>
            <a:r>
              <a:rPr lang="en-IN" sz="16600" b="1" dirty="0">
                <a:solidFill>
                  <a:schemeClr val="bg2">
                    <a:lumMod val="25000"/>
                    <a:lumOff val="75000"/>
                  </a:schemeClr>
                </a:solidFill>
              </a:rPr>
              <a:t>!</a:t>
            </a:r>
            <a:r>
              <a:rPr lang="en-IN" sz="23900" b="1" dirty="0">
                <a:solidFill>
                  <a:schemeClr val="bg2">
                    <a:lumMod val="25000"/>
                    <a:lumOff val="75000"/>
                  </a:schemeClr>
                </a:solidFill>
              </a:rPr>
              <a:t>!</a:t>
            </a:r>
            <a:r>
              <a:rPr lang="en-IN" sz="34400" b="1" dirty="0">
                <a:solidFill>
                  <a:schemeClr val="bg2">
                    <a:lumMod val="25000"/>
                    <a:lumOff val="75000"/>
                  </a:schemeClr>
                </a:solidFill>
              </a:rPr>
              <a:t>!</a:t>
            </a:r>
            <a:endParaRPr lang="en-IN" sz="7200" b="1" dirty="0">
              <a:solidFill>
                <a:schemeClr val="bg2">
                  <a:lumMod val="25000"/>
                  <a:lumOff val="75000"/>
                </a:schemeClr>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5400" b="1" dirty="0"/>
              <a:t>introspect</a:t>
            </a:r>
            <a:endParaRPr lang="en-IN" sz="5400" b="1" dirty="0"/>
          </a:p>
        </p:txBody>
      </p:sp>
      <p:sp>
        <p:nvSpPr>
          <p:cNvPr id="3" name="Content Placeholder 2"/>
          <p:cNvSpPr>
            <a:spLocks noGrp="1"/>
          </p:cNvSpPr>
          <p:nvPr>
            <p:ph idx="1"/>
          </p:nvPr>
        </p:nvSpPr>
        <p:spPr>
          <a:xfrm>
            <a:off x="1524000" y="1600200"/>
            <a:ext cx="9144000" cy="5257800"/>
          </a:xfrm>
        </p:spPr>
        <p:txBody>
          <a:bodyPr>
            <a:normAutofit/>
          </a:bodyPr>
          <a:lstStyle/>
          <a:p>
            <a:pPr>
              <a:defRPr/>
            </a:pPr>
            <a:r>
              <a:rPr lang="en-IN" sz="3200" b="1" dirty="0" smtClean="0"/>
              <a:t>What for am I posted in IEOT? What will be my contribution to IEOT?</a:t>
            </a:r>
          </a:p>
          <a:p>
            <a:pPr>
              <a:defRPr/>
            </a:pPr>
            <a:r>
              <a:rPr lang="en-IN" sz="3200" b="1" dirty="0" smtClean="0"/>
              <a:t>Am I able to understand what is ‘right’ or ‘wrong’ for me?</a:t>
            </a:r>
          </a:p>
          <a:p>
            <a:pPr>
              <a:defRPr/>
            </a:pPr>
            <a:r>
              <a:rPr lang="en-IN" sz="3200" b="1" dirty="0" smtClean="0"/>
              <a:t>Once I am able to understand what is ‘right’ for me, am I able to chose the ‘right’?</a:t>
            </a:r>
          </a:p>
          <a:p>
            <a:pPr>
              <a:defRPr/>
            </a:pPr>
            <a:r>
              <a:rPr lang="en-IN" sz="3200" b="1" dirty="0" smtClean="0"/>
              <a:t>Am I able to declare – </a:t>
            </a:r>
            <a:r>
              <a:rPr lang="en-IN" sz="3200" b="1" dirty="0" smtClean="0">
                <a:solidFill>
                  <a:srgbClr val="FFC000"/>
                </a:solidFill>
              </a:rPr>
              <a:t>I am doing that what I feel is right in this case?</a:t>
            </a:r>
            <a:endParaRPr lang="en-IN" sz="3200" b="1" dirty="0">
              <a:solidFill>
                <a:srgbClr val="FFC000"/>
              </a:solidFill>
            </a:endParaRPr>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IN" b="1" dirty="0" smtClean="0"/>
              <a:t>....contd.</a:t>
            </a:r>
            <a:endParaRPr lang="en-IN" b="1" dirty="0"/>
          </a:p>
        </p:txBody>
      </p:sp>
      <p:sp>
        <p:nvSpPr>
          <p:cNvPr id="3" name="Content Placeholder 2"/>
          <p:cNvSpPr>
            <a:spLocks noGrp="1"/>
          </p:cNvSpPr>
          <p:nvPr>
            <p:ph idx="1"/>
          </p:nvPr>
        </p:nvSpPr>
        <p:spPr>
          <a:xfrm>
            <a:off x="1524000" y="1600200"/>
            <a:ext cx="9144000" cy="5257800"/>
          </a:xfrm>
        </p:spPr>
        <p:txBody>
          <a:bodyPr/>
          <a:lstStyle/>
          <a:p>
            <a:pPr>
              <a:defRPr/>
            </a:pPr>
            <a:r>
              <a:rPr lang="en-IN" sz="4000" b="1" dirty="0"/>
              <a:t>Right now and in future – will I be contributing regularly and continuously to the business of IEOT?</a:t>
            </a:r>
          </a:p>
          <a:p>
            <a:pPr>
              <a:defRPr/>
            </a:pPr>
            <a:r>
              <a:rPr lang="en-IN" sz="4000" b="1" dirty="0"/>
              <a:t>Am I really committed to the success and achievements of IEOT?</a:t>
            </a:r>
            <a:endParaRPr lang="en-IN" sz="40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0"/>
            <a:ext cx="9144000" cy="5715000"/>
          </a:xfrm>
        </p:spPr>
        <p:txBody>
          <a:bodyPr>
            <a:normAutofit fontScale="90000"/>
          </a:bodyPr>
          <a:lstStyle/>
          <a:p>
            <a:pPr>
              <a:defRPr/>
            </a:pPr>
            <a:r>
              <a:rPr lang="en-IN" sz="2400" b="1" dirty="0"/>
              <a:t/>
            </a:r>
            <a:br>
              <a:rPr lang="en-IN" sz="2400" b="1" dirty="0"/>
            </a:br>
            <a:r>
              <a:rPr lang="en-IN" sz="2400" b="1" dirty="0"/>
              <a:t/>
            </a:r>
            <a:br>
              <a:rPr lang="en-IN" sz="2400" b="1" dirty="0"/>
            </a:br>
            <a:r>
              <a:rPr lang="en-IN" sz="3600" b="1" dirty="0">
                <a:solidFill>
                  <a:srgbClr val="FFC000"/>
                </a:solidFill>
              </a:rPr>
              <a:t>For bright future of ONGC, the criteria of promotion and posting in IEOT should be:</a:t>
            </a:r>
            <a:r>
              <a:rPr lang="en-IN" sz="2400" b="1" dirty="0"/>
              <a:t/>
            </a:r>
            <a:br>
              <a:rPr lang="en-IN" sz="2400" b="1" dirty="0"/>
            </a:br>
            <a:r>
              <a:rPr lang="en-IN" sz="2400" b="1" dirty="0"/>
              <a:t/>
            </a:r>
            <a:br>
              <a:rPr lang="en-IN" sz="2400" b="1" dirty="0"/>
            </a:br>
            <a:r>
              <a:rPr lang="en-IN" sz="3600" b="1" dirty="0"/>
              <a:t>First condition should be integrity of the person, second condition should be his level of motivation, third should be his capability to work, fourth condition should be his level of understanding, fifth should be his knowledge and last, the sixth should be his experience.</a:t>
            </a:r>
            <a:br>
              <a:rPr lang="en-IN" sz="3600" b="1" dirty="0"/>
            </a:br>
            <a:r>
              <a:rPr lang="en-IN" sz="2400" b="1" dirty="0"/>
              <a:t/>
            </a:r>
            <a:br>
              <a:rPr lang="en-IN" sz="2400" b="1" dirty="0"/>
            </a:br>
            <a:r>
              <a:rPr lang="en-IN" sz="2400" b="1" dirty="0">
                <a:solidFill>
                  <a:srgbClr val="FFFF00"/>
                </a:solidFill>
              </a:rPr>
              <a:t/>
            </a:r>
            <a:br>
              <a:rPr lang="en-IN" sz="2400" b="1" dirty="0">
                <a:solidFill>
                  <a:srgbClr val="FFFF00"/>
                </a:solidFill>
              </a:rPr>
            </a:br>
            <a:r>
              <a:rPr lang="en-IN" sz="2400" b="1" dirty="0"/>
              <a:t/>
            </a:r>
            <a:br>
              <a:rPr lang="en-IN" sz="2400" b="1" dirty="0"/>
            </a:br>
            <a:endParaRPr lang="en-IN" sz="2400" b="1"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304800"/>
            <a:ext cx="7086600" cy="4343401"/>
          </a:xfrm>
        </p:spPr>
        <p:txBody>
          <a:bodyPr>
            <a:normAutofit fontScale="90000"/>
          </a:bodyPr>
          <a:lstStyle/>
          <a:p>
            <a:pPr>
              <a:defRPr/>
            </a:pPr>
            <a:r>
              <a:rPr lang="en-IN" sz="4900" b="1" dirty="0">
                <a:solidFill>
                  <a:srgbClr val="FFFF00"/>
                </a:solidFill>
              </a:rPr>
              <a:t>because</a:t>
            </a:r>
            <a:r>
              <a:rPr lang="en-IN" sz="16600" b="1" dirty="0">
                <a:solidFill>
                  <a:srgbClr val="FFFF00"/>
                </a:solidFill>
              </a:rPr>
              <a:t>!</a:t>
            </a:r>
            <a:r>
              <a:rPr lang="en-IN" sz="23900" b="1" dirty="0">
                <a:solidFill>
                  <a:srgbClr val="FFFF00"/>
                </a:solidFill>
              </a:rPr>
              <a:t>!</a:t>
            </a:r>
            <a:r>
              <a:rPr lang="en-IN" sz="34400" b="1" dirty="0">
                <a:solidFill>
                  <a:srgbClr val="FFFF00"/>
                </a:solidFill>
              </a:rPr>
              <a:t>!</a:t>
            </a:r>
            <a:r>
              <a:rPr lang="en-IN" sz="49600" b="1" dirty="0">
                <a:solidFill>
                  <a:srgbClr val="FFFF00"/>
                </a:solidFill>
              </a:rPr>
              <a:t>!</a:t>
            </a:r>
            <a:endParaRPr lang="en-IN" sz="36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solidFill>
                  <a:schemeClr val="tx1"/>
                </a:solidFill>
              </a:rPr>
              <a:t>Motivation is dangerous in absence of integrity, without motivation capability is barren, without capability understanding is incomplete, without understanding knowledge is meaningless, without knowledge experience is blind.</a:t>
            </a:r>
            <a:br>
              <a:rPr lang="en-IN" sz="3600" b="1" dirty="0">
                <a:solidFill>
                  <a:schemeClr val="tx1"/>
                </a:solidFill>
              </a:rPr>
            </a:br>
            <a:r>
              <a:rPr lang="en-IN" sz="3600" b="1" dirty="0"/>
              <a:t/>
            </a:r>
            <a:br>
              <a:rPr lang="en-IN" sz="3600" b="1" dirty="0"/>
            </a:br>
            <a:r>
              <a:rPr lang="en-IN" sz="3600" b="1" dirty="0">
                <a:solidFill>
                  <a:srgbClr val="FFC000"/>
                </a:solidFill>
              </a:rPr>
              <a:t>People can use experience of other fields. Hence, either it can be ignored or can be given to the person through various means.</a:t>
            </a:r>
            <a:endParaRPr lang="en-IN" sz="36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7814"/>
            <a:ext cx="8229600" cy="1550987"/>
          </a:xfrm>
        </p:spPr>
        <p:txBody>
          <a:bodyPr/>
          <a:lstStyle/>
          <a:p>
            <a:pPr>
              <a:defRPr/>
            </a:pPr>
            <a:r>
              <a:rPr lang="en-IN" sz="5400" b="1" dirty="0">
                <a:solidFill>
                  <a:srgbClr val="00B0F0"/>
                </a:solidFill>
              </a:rPr>
              <a:t>Shadow side of life</a:t>
            </a:r>
            <a:endParaRPr lang="en-IN" sz="5400" b="1" dirty="0">
              <a:solidFill>
                <a:srgbClr val="00B0F0"/>
              </a:solidFill>
            </a:endParaRPr>
          </a:p>
        </p:txBody>
      </p:sp>
      <p:sp>
        <p:nvSpPr>
          <p:cNvPr id="3" name="Content Placeholder 2"/>
          <p:cNvSpPr>
            <a:spLocks noGrp="1"/>
          </p:cNvSpPr>
          <p:nvPr>
            <p:ph idx="1"/>
          </p:nvPr>
        </p:nvSpPr>
        <p:spPr>
          <a:xfrm>
            <a:off x="1524000" y="1524000"/>
            <a:ext cx="9144000" cy="4953000"/>
          </a:xfrm>
        </p:spPr>
        <p:txBody>
          <a:bodyPr>
            <a:normAutofit/>
          </a:bodyPr>
          <a:lstStyle/>
          <a:p>
            <a:pPr>
              <a:defRPr/>
            </a:pPr>
            <a:r>
              <a:rPr lang="en-IN" sz="2800" b="1" dirty="0" smtClean="0"/>
              <a:t>For Mahatma Gandhi, </a:t>
            </a:r>
            <a:r>
              <a:rPr lang="en-IN" sz="2800" b="1" dirty="0" smtClean="0">
                <a:solidFill>
                  <a:srgbClr val="FFC000"/>
                </a:solidFill>
              </a:rPr>
              <a:t>“Devil is not outside our existence but it operates in our heart. In fact, we must continue our struggle to defeat it”.</a:t>
            </a:r>
          </a:p>
          <a:p>
            <a:pPr>
              <a:defRPr/>
            </a:pPr>
            <a:r>
              <a:rPr lang="en-IN" sz="2800" b="1" dirty="0" smtClean="0"/>
              <a:t>We must accept our weaknesses and vulnerabilities with the same spirit as we feel proud for our talents and strengths.</a:t>
            </a:r>
          </a:p>
          <a:p>
            <a:pPr>
              <a:defRPr/>
            </a:pPr>
            <a:r>
              <a:rPr lang="en-IN" sz="2800" b="1" dirty="0" smtClean="0">
                <a:solidFill>
                  <a:srgbClr val="FFFF00"/>
                </a:solidFill>
              </a:rPr>
              <a:t>When we fail in doing so, devil becomes powerful.</a:t>
            </a:r>
          </a:p>
          <a:p>
            <a:pPr>
              <a:defRPr/>
            </a:pPr>
            <a:endParaRPr lang="en-IN" sz="28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1779587"/>
          </a:xfrm>
        </p:spPr>
        <p:txBody>
          <a:bodyPr/>
          <a:lstStyle/>
          <a:p>
            <a:pPr>
              <a:defRPr/>
            </a:pPr>
            <a:r>
              <a:rPr lang="en-IN" b="1" dirty="0" smtClean="0">
                <a:solidFill>
                  <a:srgbClr val="FFC000"/>
                </a:solidFill>
              </a:rPr>
              <a:t>Continuing struggle refers to:</a:t>
            </a:r>
            <a:endParaRPr lang="en-IN" b="1" dirty="0">
              <a:solidFill>
                <a:srgbClr val="FFC000"/>
              </a:solidFill>
            </a:endParaRPr>
          </a:p>
        </p:txBody>
      </p:sp>
      <p:sp>
        <p:nvSpPr>
          <p:cNvPr id="3" name="Content Placeholder 2"/>
          <p:cNvSpPr>
            <a:spLocks noGrp="1"/>
          </p:cNvSpPr>
          <p:nvPr>
            <p:ph idx="1"/>
          </p:nvPr>
        </p:nvSpPr>
        <p:spPr>
          <a:xfrm>
            <a:off x="1371600" y="1447800"/>
            <a:ext cx="9144000" cy="5029200"/>
          </a:xfrm>
        </p:spPr>
        <p:txBody>
          <a:bodyPr/>
          <a:lstStyle/>
          <a:p>
            <a:pPr>
              <a:defRPr/>
            </a:pPr>
            <a:r>
              <a:rPr lang="en-IN" sz="2800" b="1" dirty="0"/>
              <a:t>Culture, tradition, family practice, etc. are the various forms of social conditioning.</a:t>
            </a:r>
          </a:p>
          <a:p>
            <a:pPr>
              <a:defRPr/>
            </a:pPr>
            <a:r>
              <a:rPr lang="en-IN" sz="2800" b="1" dirty="0"/>
              <a:t>Ultimately, its purpose is to convert the individual into robot like human-machine.</a:t>
            </a:r>
          </a:p>
          <a:p>
            <a:pPr>
              <a:defRPr/>
            </a:pPr>
            <a:r>
              <a:rPr lang="en-IN" sz="2800" b="1" dirty="0"/>
              <a:t>Mahatma Gandhi was of the view to revolt against such conditioning.</a:t>
            </a:r>
          </a:p>
          <a:p>
            <a:pPr>
              <a:defRPr/>
            </a:pPr>
            <a:r>
              <a:rPr lang="en-IN" sz="2800" b="1" dirty="0">
                <a:solidFill>
                  <a:srgbClr val="FFFF00"/>
                </a:solidFill>
              </a:rPr>
              <a:t>So that, we can make our being meaningful.</a:t>
            </a:r>
          </a:p>
          <a:p>
            <a:pPr>
              <a:defRPr/>
            </a:pPr>
            <a:r>
              <a:rPr lang="en-IN" sz="2800" b="1" dirty="0"/>
              <a:t>Therefore, he inspired the masses to continue their struggle against the devil.</a:t>
            </a:r>
          </a:p>
          <a:p>
            <a:pPr>
              <a:defRPr/>
            </a:pPr>
            <a:endParaRPr lang="en-IN" sz="28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219200"/>
          </a:xfrm>
        </p:spPr>
        <p:txBody>
          <a:bodyPr>
            <a:normAutofit fontScale="90000"/>
          </a:bodyPr>
          <a:lstStyle/>
          <a:p>
            <a:pPr>
              <a:defRPr/>
            </a:pPr>
            <a:r>
              <a:rPr lang="en-IN" sz="4900" b="1" dirty="0">
                <a:solidFill>
                  <a:srgbClr val="FFC000"/>
                </a:solidFill>
              </a:rPr>
              <a:t>How</a:t>
            </a:r>
            <a:r>
              <a:rPr lang="en-IN" sz="6000" b="1" dirty="0">
                <a:solidFill>
                  <a:srgbClr val="FFC000"/>
                </a:solidFill>
              </a:rPr>
              <a:t>?</a:t>
            </a:r>
            <a:r>
              <a:rPr lang="en-IN" sz="7200" b="1" dirty="0">
                <a:solidFill>
                  <a:srgbClr val="FFC000"/>
                </a:solidFill>
              </a:rPr>
              <a:t>?</a:t>
            </a:r>
            <a:r>
              <a:rPr lang="en-IN" sz="8800" b="1" dirty="0">
                <a:solidFill>
                  <a:srgbClr val="FFC000"/>
                </a:solidFill>
              </a:rPr>
              <a:t>?</a:t>
            </a:r>
            <a:endParaRPr lang="en-IN" sz="4800" b="1" dirty="0">
              <a:solidFill>
                <a:srgbClr val="FFC000"/>
              </a:solidFill>
            </a:endParaRPr>
          </a:p>
        </p:txBody>
      </p:sp>
      <p:sp>
        <p:nvSpPr>
          <p:cNvPr id="3" name="Content Placeholder 2"/>
          <p:cNvSpPr>
            <a:spLocks noGrp="1"/>
          </p:cNvSpPr>
          <p:nvPr>
            <p:ph idx="1"/>
          </p:nvPr>
        </p:nvSpPr>
        <p:spPr>
          <a:xfrm>
            <a:off x="1524000" y="1295400"/>
            <a:ext cx="9144000" cy="5562600"/>
          </a:xfrm>
        </p:spPr>
        <p:txBody>
          <a:bodyPr/>
          <a:lstStyle/>
          <a:p>
            <a:pPr>
              <a:defRPr/>
            </a:pPr>
            <a:r>
              <a:rPr lang="en-IN" sz="3600" b="1" dirty="0">
                <a:solidFill>
                  <a:srgbClr val="FFFF00"/>
                </a:solidFill>
              </a:rPr>
              <a:t>For integrity it is essential for us:</a:t>
            </a:r>
          </a:p>
          <a:p>
            <a:pPr>
              <a:defRPr/>
            </a:pPr>
            <a:r>
              <a:rPr lang="en-IN" sz="3600" b="1" dirty="0"/>
              <a:t>Like brighter side (</a:t>
            </a:r>
            <a:r>
              <a:rPr lang="en-IN" sz="3600" b="1" dirty="0">
                <a:solidFill>
                  <a:srgbClr val="92D050"/>
                </a:solidFill>
              </a:rPr>
              <a:t>talents and strengths</a:t>
            </a:r>
            <a:r>
              <a:rPr lang="en-IN" sz="3600" b="1" dirty="0"/>
              <a:t>) we must know, recognize and accept the darker side (</a:t>
            </a:r>
            <a:r>
              <a:rPr lang="en-IN" sz="3600" b="1" dirty="0">
                <a:solidFill>
                  <a:srgbClr val="00B0F0"/>
                </a:solidFill>
              </a:rPr>
              <a:t>weaknesses and vulnerabilities</a:t>
            </a:r>
            <a:r>
              <a:rPr lang="en-IN" sz="3600" b="1" dirty="0"/>
              <a:t>) of life.</a:t>
            </a:r>
          </a:p>
          <a:p>
            <a:pPr>
              <a:defRPr/>
            </a:pPr>
            <a:r>
              <a:rPr lang="en-IN" sz="3600" b="1" dirty="0"/>
              <a:t>Instead of hiding, ignoring we must carry them like a mother who holds the heavy weight baby in her lap.</a:t>
            </a:r>
            <a:endParaRPr lang="en-IN" sz="36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90600"/>
          </a:xfrm>
        </p:spPr>
        <p:txBody>
          <a:bodyPr/>
          <a:lstStyle/>
          <a:p>
            <a:pPr>
              <a:defRPr/>
            </a:pPr>
            <a:r>
              <a:rPr lang="en-IN" sz="5400" b="1" dirty="0">
                <a:solidFill>
                  <a:srgbClr val="FFC000"/>
                </a:solidFill>
              </a:rPr>
              <a:t>Like physical heart</a:t>
            </a:r>
            <a:endParaRPr lang="en-IN" sz="5400" b="1" dirty="0">
              <a:solidFill>
                <a:srgbClr val="FFC000"/>
              </a:solidFill>
            </a:endParaRPr>
          </a:p>
        </p:txBody>
      </p:sp>
      <p:sp>
        <p:nvSpPr>
          <p:cNvPr id="3" name="Content Placeholder 2"/>
          <p:cNvSpPr>
            <a:spLocks noGrp="1"/>
          </p:cNvSpPr>
          <p:nvPr>
            <p:ph idx="1"/>
          </p:nvPr>
        </p:nvSpPr>
        <p:spPr>
          <a:xfrm>
            <a:off x="1524000" y="914400"/>
            <a:ext cx="9144000" cy="5943600"/>
          </a:xfrm>
        </p:spPr>
        <p:txBody>
          <a:bodyPr/>
          <a:lstStyle/>
          <a:p>
            <a:pPr>
              <a:defRPr/>
            </a:pPr>
            <a:r>
              <a:rPr lang="en-IN" sz="2800" b="1" dirty="0"/>
              <a:t>There are four valves in our heart.</a:t>
            </a:r>
          </a:p>
          <a:p>
            <a:pPr>
              <a:defRPr/>
            </a:pPr>
            <a:r>
              <a:rPr lang="en-IN" sz="2800" b="1" dirty="0"/>
              <a:t>Two of them are filled with red coloured blood.</a:t>
            </a:r>
          </a:p>
          <a:p>
            <a:pPr>
              <a:defRPr/>
            </a:pPr>
            <a:r>
              <a:rPr lang="en-IN" sz="2800" b="1" dirty="0"/>
              <a:t>The other two are filled with blue coloured blood.</a:t>
            </a:r>
          </a:p>
          <a:p>
            <a:pPr>
              <a:defRPr/>
            </a:pPr>
            <a:r>
              <a:rPr lang="en-IN" sz="2800" b="1" dirty="0"/>
              <a:t>For quality-life, it is essential that all the four valves must function effectively.</a:t>
            </a:r>
          </a:p>
          <a:p>
            <a:pPr>
              <a:defRPr/>
            </a:pPr>
            <a:r>
              <a:rPr lang="en-IN" sz="2800" b="1" dirty="0"/>
              <a:t>Like physical heart we have four categories of attributes. Two are filled with brighter side (talents and strengths) and two are filled with darker side (weaknesses and vulnerabilities).</a:t>
            </a:r>
          </a:p>
          <a:p>
            <a:pPr marL="0" indent="0">
              <a:buNone/>
              <a:defRPr/>
            </a:pPr>
            <a:r>
              <a:rPr lang="en-IN" sz="2800" b="1" dirty="0">
                <a:solidFill>
                  <a:srgbClr val="FFFF00"/>
                </a:solidFill>
              </a:rPr>
              <a:t>(When all the four operate effectively, then integrity takes place.)</a:t>
            </a:r>
            <a:endParaRPr lang="en-IN" sz="2800" b="1" dirty="0">
              <a:solidFill>
                <a:srgbClr val="FFFF00"/>
              </a:solidFill>
            </a:endParaRPr>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sz="5400" b="1" dirty="0">
                <a:solidFill>
                  <a:srgbClr val="FFC000"/>
                </a:solidFill>
              </a:rPr>
              <a:t>Without shadow</a:t>
            </a:r>
            <a:endParaRPr lang="en-IN" sz="5400" b="1" dirty="0">
              <a:solidFill>
                <a:srgbClr val="FFC000"/>
              </a:solidFill>
            </a:endParaRPr>
          </a:p>
        </p:txBody>
      </p:sp>
      <p:sp>
        <p:nvSpPr>
          <p:cNvPr id="3" name="Content Placeholder 2"/>
          <p:cNvSpPr>
            <a:spLocks noGrp="1"/>
          </p:cNvSpPr>
          <p:nvPr>
            <p:ph idx="1"/>
          </p:nvPr>
        </p:nvSpPr>
        <p:spPr>
          <a:xfrm>
            <a:off x="1524000" y="1600200"/>
            <a:ext cx="9144000" cy="5257800"/>
          </a:xfrm>
        </p:spPr>
        <p:txBody>
          <a:bodyPr/>
          <a:lstStyle/>
          <a:p>
            <a:pPr>
              <a:defRPr/>
            </a:pPr>
            <a:r>
              <a:rPr lang="en-IN" sz="2400" b="1" dirty="0"/>
              <a:t>Light without darkness is neither complete nor effective.</a:t>
            </a:r>
          </a:p>
          <a:p>
            <a:pPr>
              <a:defRPr/>
            </a:pPr>
            <a:r>
              <a:rPr lang="en-IN" sz="2400" b="1" dirty="0"/>
              <a:t>In view of definition both give a sense of emptiness and are incomplete as independent existence.</a:t>
            </a:r>
          </a:p>
          <a:p>
            <a:pPr>
              <a:defRPr/>
            </a:pPr>
            <a:r>
              <a:rPr lang="en-IN" sz="2400" b="1" dirty="0"/>
              <a:t>When we hide our weaknesses and curse God for our vulnerabilities, we:</a:t>
            </a:r>
          </a:p>
          <a:p>
            <a:pPr>
              <a:defRPr/>
            </a:pPr>
            <a:r>
              <a:rPr lang="en-IN" sz="2800" b="1" dirty="0">
                <a:solidFill>
                  <a:srgbClr val="00B0F0"/>
                </a:solidFill>
              </a:rPr>
              <a:t>Create less,</a:t>
            </a:r>
          </a:p>
          <a:p>
            <a:pPr>
              <a:defRPr/>
            </a:pPr>
            <a:r>
              <a:rPr lang="en-IN" sz="2800" b="1" dirty="0">
                <a:solidFill>
                  <a:srgbClr val="00B0F0"/>
                </a:solidFill>
              </a:rPr>
              <a:t>Worry more.</a:t>
            </a:r>
          </a:p>
          <a:p>
            <a:pPr>
              <a:defRPr/>
            </a:pPr>
            <a:r>
              <a:rPr lang="en-IN" sz="2800" b="1" dirty="0">
                <a:solidFill>
                  <a:srgbClr val="00B0F0"/>
                </a:solidFill>
              </a:rPr>
              <a:t>Neither can feel nor can communicate our feelings of love to our partner,</a:t>
            </a:r>
          </a:p>
          <a:p>
            <a:pPr>
              <a:defRPr/>
            </a:pPr>
            <a:r>
              <a:rPr lang="en-IN" sz="2800" b="1" dirty="0">
                <a:solidFill>
                  <a:srgbClr val="00B0F0"/>
                </a:solidFill>
              </a:rPr>
              <a:t>But doubt more about her/his intentions.</a:t>
            </a:r>
          </a:p>
          <a:p>
            <a:pPr>
              <a:defRPr/>
            </a:pPr>
            <a:endParaRPr lang="en-IN" sz="2400" b="1" dirty="0"/>
          </a:p>
          <a:p>
            <a:pPr>
              <a:defRPr/>
            </a:pPr>
            <a:endParaRPr lang="en-IN" sz="2400" b="1"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000" b="1" dirty="0"/>
              <a:t>Loving one self in its completeness is not a joke. It means we love that part of our life also. </a:t>
            </a:r>
            <a:r>
              <a:rPr lang="en-IN" sz="4000" b="1" dirty="0"/>
              <a:t>I</a:t>
            </a:r>
            <a:r>
              <a:rPr lang="en-IN" sz="4000" b="1" dirty="0"/>
              <a:t>f that  is exposed before others, we may be rejected or condemned like anything by the society.</a:t>
            </a:r>
            <a:br>
              <a:rPr lang="en-IN" sz="4000" b="1" dirty="0"/>
            </a:br>
            <a:r>
              <a:rPr lang="en-IN" sz="4000" b="1" dirty="0"/>
              <a:t/>
            </a:r>
            <a:br>
              <a:rPr lang="en-IN" sz="4000" b="1" dirty="0"/>
            </a:br>
            <a:r>
              <a:rPr lang="en-IN" sz="4800" b="1" dirty="0">
                <a:solidFill>
                  <a:srgbClr val="FFC000"/>
                </a:solidFill>
              </a:rPr>
              <a:t>Therefore, loving one self is not possible for greedy, weak, coward and fools.</a:t>
            </a:r>
            <a:endParaRPr lang="en-IN" sz="48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2800" b="1" dirty="0"/>
              <a:t/>
            </a:r>
            <a:br>
              <a:rPr lang="en-IN" sz="2800" b="1" dirty="0"/>
            </a:br>
            <a:r>
              <a:rPr lang="en-IN" sz="2800" b="1" dirty="0"/>
              <a:t>If someone loves this part of life also, it means he/she cares it. Caring becomes curing in view of  health. Meaning of caring becomes, as a token of affection, carrying the heavy weight baby in her laps by a loving mother.</a:t>
            </a:r>
            <a:r>
              <a:rPr lang="en-IN" sz="3200" b="1" dirty="0"/>
              <a:t/>
            </a:r>
            <a:br>
              <a:rPr lang="en-IN" sz="3200" b="1" dirty="0"/>
            </a:br>
            <a:r>
              <a:rPr lang="en-IN" sz="3200" b="1" dirty="0"/>
              <a:t/>
            </a:r>
            <a:br>
              <a:rPr lang="en-IN" sz="3200" b="1" dirty="0"/>
            </a:br>
            <a:r>
              <a:rPr lang="en-IN" sz="3200" b="1" dirty="0">
                <a:solidFill>
                  <a:srgbClr val="FFC000"/>
                </a:solidFill>
              </a:rPr>
              <a:t>Loving oneself means  caring the weaknesses and vulnerabilities.  Considering  them as  a very important aspect of life. Sometimes, we carry them on our shoulders.</a:t>
            </a:r>
            <a:br>
              <a:rPr lang="en-IN" sz="3200" b="1" dirty="0">
                <a:solidFill>
                  <a:srgbClr val="FFC000"/>
                </a:solidFill>
              </a:rPr>
            </a:br>
            <a:r>
              <a:rPr lang="en-IN" sz="3200" b="1" dirty="0">
                <a:solidFill>
                  <a:srgbClr val="FFC000"/>
                </a:solidFill>
              </a:rPr>
              <a:t/>
            </a:r>
            <a:br>
              <a:rPr lang="en-IN" sz="3200" b="1" dirty="0">
                <a:solidFill>
                  <a:srgbClr val="FFC000"/>
                </a:solidFill>
              </a:rPr>
            </a:br>
            <a:r>
              <a:rPr lang="en-IN" sz="2400" b="1" dirty="0">
                <a:solidFill>
                  <a:srgbClr val="00B0F0"/>
                </a:solidFill>
              </a:rPr>
              <a:t>(One cannot love in totality in absence of courage.)</a:t>
            </a:r>
            <a:r>
              <a:rPr lang="en-IN" sz="3200" b="1" dirty="0">
                <a:solidFill>
                  <a:srgbClr val="FFC000"/>
                </a:solidFill>
              </a:rPr>
              <a:t/>
            </a:r>
            <a:br>
              <a:rPr lang="en-IN" sz="3200" b="1" dirty="0">
                <a:solidFill>
                  <a:srgbClr val="FFC000"/>
                </a:solidFill>
              </a:rPr>
            </a:br>
            <a:endParaRPr lang="en-IN" sz="32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828800"/>
            <a:ext cx="9144000" cy="3962400"/>
          </a:xfrm>
        </p:spPr>
        <p:txBody>
          <a:bodyPr/>
          <a:lstStyle/>
          <a:p>
            <a:pPr>
              <a:defRPr/>
            </a:pPr>
            <a:r>
              <a:rPr lang="en-IN" sz="6600" b="1" dirty="0">
                <a:solidFill>
                  <a:srgbClr val="FFC000"/>
                </a:solidFill>
              </a:rPr>
              <a:t>Accepting </a:t>
            </a:r>
            <a:br>
              <a:rPr lang="en-IN" sz="6600" b="1" dirty="0">
                <a:solidFill>
                  <a:srgbClr val="FFC000"/>
                </a:solidFill>
              </a:rPr>
            </a:br>
            <a:r>
              <a:rPr lang="en-IN" sz="6600" b="1" dirty="0">
                <a:solidFill>
                  <a:srgbClr val="FFC000"/>
                </a:solidFill>
              </a:rPr>
              <a:t>shadow side creates opportunity for…..</a:t>
            </a:r>
            <a:endParaRPr lang="en-IN" sz="66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9144000" cy="6858000"/>
          </a:xfrm>
        </p:spPr>
        <p:txBody>
          <a:bodyPr/>
          <a:lstStyle/>
          <a:p>
            <a:pPr>
              <a:defRPr/>
            </a:pPr>
            <a:r>
              <a:rPr lang="en-IN" b="1" dirty="0" smtClean="0"/>
              <a:t>1. Going ahead of the perceived opportunity:</a:t>
            </a:r>
            <a:br>
              <a:rPr lang="en-IN" b="1" dirty="0" smtClean="0"/>
            </a:br>
            <a:r>
              <a:rPr lang="en-IN" b="1" dirty="0"/>
              <a:t/>
            </a:r>
            <a:br>
              <a:rPr lang="en-IN" b="1" dirty="0"/>
            </a:br>
            <a:r>
              <a:rPr lang="en-IN" sz="6000" b="1" dirty="0">
                <a:solidFill>
                  <a:srgbClr val="FFC000"/>
                </a:solidFill>
              </a:rPr>
              <a:t>feeling all the feelings</a:t>
            </a:r>
            <a:br>
              <a:rPr lang="en-IN" sz="6000" b="1" dirty="0">
                <a:solidFill>
                  <a:srgbClr val="FFC000"/>
                </a:solidFill>
              </a:rPr>
            </a:br>
            <a:r>
              <a:rPr lang="en-IN" sz="6000" b="1" dirty="0" smtClean="0">
                <a:solidFill>
                  <a:schemeClr val="tx1"/>
                </a:solidFill>
              </a:rPr>
              <a:t>in </a:t>
            </a:r>
            <a:r>
              <a:rPr lang="en-IN" sz="6000" b="1" dirty="0">
                <a:solidFill>
                  <a:schemeClr val="tx1"/>
                </a:solidFill>
              </a:rPr>
              <a:t>dark, light of torch becomes more effective.</a:t>
            </a:r>
            <a:br>
              <a:rPr lang="en-IN" sz="6000" b="1" dirty="0">
                <a:solidFill>
                  <a:schemeClr val="tx1"/>
                </a:solidFill>
              </a:rPr>
            </a:br>
            <a:r>
              <a:rPr lang="en-IN" sz="2000" b="1" dirty="0">
                <a:solidFill>
                  <a:srgbClr val="FFFF00"/>
                </a:solidFill>
              </a:rPr>
              <a:t>(Talents and strengths become more powerful and effective when we accept and love our weaknesses and vulnerabilities.)</a:t>
            </a:r>
            <a:endParaRPr lang="en-IN"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200" b="1" dirty="0"/>
              <a:t>2. Realizing self-acceptance in its completeness:</a:t>
            </a:r>
            <a:br>
              <a:rPr lang="en-IN" sz="3200" b="1" dirty="0"/>
            </a:br>
            <a:r>
              <a:rPr lang="en-IN" sz="3200" b="1" dirty="0"/>
              <a:t/>
            </a:r>
            <a:br>
              <a:rPr lang="en-IN" sz="3200" b="1" dirty="0"/>
            </a:br>
            <a:r>
              <a:rPr lang="en-IN" b="1" dirty="0" smtClean="0">
                <a:solidFill>
                  <a:srgbClr val="FFC000"/>
                </a:solidFill>
              </a:rPr>
              <a:t>loving one self in a very refined manner</a:t>
            </a:r>
            <a:br>
              <a:rPr lang="en-IN" b="1" dirty="0" smtClean="0">
                <a:solidFill>
                  <a:srgbClr val="FFC000"/>
                </a:solidFill>
              </a:rPr>
            </a:br>
            <a:r>
              <a:rPr lang="en-IN" b="1" dirty="0">
                <a:solidFill>
                  <a:srgbClr val="FFC000"/>
                </a:solidFill>
              </a:rPr>
              <a:t/>
            </a:r>
            <a:br>
              <a:rPr lang="en-IN" b="1" dirty="0">
                <a:solidFill>
                  <a:srgbClr val="FFC000"/>
                </a:solidFill>
              </a:rPr>
            </a:br>
            <a:r>
              <a:rPr lang="en-IN" sz="4800" b="1" dirty="0">
                <a:solidFill>
                  <a:schemeClr val="tx1"/>
                </a:solidFill>
              </a:rPr>
              <a:t>we know what we are, hence,  more opportunities are created for development.</a:t>
            </a:r>
            <a:endParaRPr lang="en-IN"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sz="2400" b="1" dirty="0"/>
              <a:t/>
            </a:r>
            <a:br>
              <a:rPr lang="en-IN" sz="2400" b="1" dirty="0"/>
            </a:br>
            <a:r>
              <a:rPr lang="en-IN" sz="2400" b="1" dirty="0"/>
              <a:t/>
            </a:r>
            <a:br>
              <a:rPr lang="en-IN" sz="2400" b="1" dirty="0"/>
            </a:br>
            <a:r>
              <a:rPr lang="en-IN" sz="2800" b="1" dirty="0"/>
              <a:t>3. Instead of hiding or ignoring the weaknesses and vulnerabilities, we explore, attempt to know and accept:</a:t>
            </a:r>
            <a:r>
              <a:rPr lang="en-IN" sz="2400" b="1" dirty="0"/>
              <a:t/>
            </a:r>
            <a:br>
              <a:rPr lang="en-IN" sz="2400" b="1" dirty="0"/>
            </a:br>
            <a:r>
              <a:rPr lang="en-IN" sz="2400" b="1" dirty="0"/>
              <a:t/>
            </a:r>
            <a:br>
              <a:rPr lang="en-IN" sz="2400" b="1" dirty="0"/>
            </a:br>
            <a:r>
              <a:rPr lang="en-IN" sz="3600" b="1" dirty="0">
                <a:solidFill>
                  <a:srgbClr val="FFC000"/>
                </a:solidFill>
              </a:rPr>
              <a:t>so that,  ignoring/hiding won’t appear like bad luck</a:t>
            </a:r>
            <a:r>
              <a:rPr lang="en-IN" sz="3200" b="1" dirty="0">
                <a:solidFill>
                  <a:srgbClr val="FFC000"/>
                </a:solidFill>
              </a:rPr>
              <a:t> </a:t>
            </a:r>
            <a:r>
              <a:rPr lang="en-IN" sz="2400" b="1" dirty="0">
                <a:solidFill>
                  <a:srgbClr val="00B0F0"/>
                </a:solidFill>
              </a:rPr>
              <a:t>(those don’t practice they die or suffer severe injuries in accident)</a:t>
            </a:r>
            <a:r>
              <a:rPr lang="en-IN" sz="1800" b="1" dirty="0">
                <a:solidFill>
                  <a:srgbClr val="00B0F0"/>
                </a:solidFill>
              </a:rPr>
              <a:t/>
            </a:r>
            <a:br>
              <a:rPr lang="en-IN" sz="1800" b="1" dirty="0">
                <a:solidFill>
                  <a:srgbClr val="00B0F0"/>
                </a:solidFill>
              </a:rPr>
            </a:br>
            <a:r>
              <a:rPr lang="en-IN" sz="2400" b="1" dirty="0"/>
              <a:t/>
            </a:r>
            <a:br>
              <a:rPr lang="en-IN" sz="2400" b="1" dirty="0"/>
            </a:br>
            <a:r>
              <a:rPr lang="en-IN" sz="4000" b="1" dirty="0">
                <a:solidFill>
                  <a:schemeClr val="tx1"/>
                </a:solidFill>
              </a:rPr>
              <a:t>it helps in using the weaknesses and vulnerabilities in a very creative manner.</a:t>
            </a:r>
            <a:r>
              <a:rPr lang="en-IN" sz="3600" b="1" dirty="0">
                <a:solidFill>
                  <a:schemeClr val="tx1"/>
                </a:solidFill>
              </a:rPr>
              <a:t/>
            </a:r>
            <a:br>
              <a:rPr lang="en-IN" sz="3600" b="1" dirty="0">
                <a:solidFill>
                  <a:schemeClr val="tx1"/>
                </a:solidFill>
              </a:rPr>
            </a:br>
            <a:r>
              <a:rPr lang="en-IN" sz="2400" b="1" dirty="0">
                <a:solidFill>
                  <a:srgbClr val="FFFF00"/>
                </a:solidFill>
              </a:rPr>
              <a:t>(Recall, Mahatma Gandhi’s article, “Shyness my shield”.)</a:t>
            </a:r>
            <a:r>
              <a:rPr lang="en-IN" sz="2800" b="1" dirty="0"/>
              <a:t/>
            </a:r>
            <a:br>
              <a:rPr lang="en-IN" sz="2800" b="1" dirty="0"/>
            </a:br>
            <a:r>
              <a:rPr lang="en-IN" sz="2400" b="1" dirty="0"/>
              <a:t/>
            </a:r>
            <a:br>
              <a:rPr lang="en-IN" sz="2400" b="1" dirty="0"/>
            </a:br>
            <a:endParaRPr lang="en-IN" sz="2400" b="1"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4. It helps in:</a:t>
            </a:r>
            <a:br>
              <a:rPr lang="en-IN" sz="4800" b="1" dirty="0"/>
            </a:br>
            <a:r>
              <a:rPr lang="en-IN" sz="4800" b="1" dirty="0"/>
              <a:t/>
            </a:r>
            <a:br>
              <a:rPr lang="en-IN" sz="4800" b="1" dirty="0"/>
            </a:br>
            <a:r>
              <a:rPr lang="en-IN" sz="5400" b="1" dirty="0">
                <a:solidFill>
                  <a:schemeClr val="tx1"/>
                </a:solidFill>
              </a:rPr>
              <a:t>getting freedom from deep seated emotional blocks of guilt, depression, resentments and self-pity.</a:t>
            </a:r>
            <a:endParaRPr lang="en-IN" sz="54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t>5. It helps in developing trust-worthy relations or we attempt to improve the relations through independent analysis.</a:t>
            </a:r>
            <a:br>
              <a:rPr lang="en-IN" sz="3600" b="1" dirty="0"/>
            </a:br>
            <a:r>
              <a:rPr lang="en-IN" sz="3600" b="1" dirty="0"/>
              <a:t/>
            </a:r>
            <a:br>
              <a:rPr lang="en-IN" sz="3600" b="1" dirty="0"/>
            </a:br>
            <a:r>
              <a:rPr lang="en-IN" sz="5400" b="1" dirty="0">
                <a:solidFill>
                  <a:schemeClr val="tx1"/>
                </a:solidFill>
              </a:rPr>
              <a:t>For this, with open-heart we work to improve the relations which have been broken due to our fault.</a:t>
            </a:r>
            <a:endParaRPr lang="en-IN" sz="36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t>6. Get freedom from the invisible bag, we carry  on our back.</a:t>
            </a:r>
            <a:br>
              <a:rPr lang="en-IN" sz="3600" b="1" dirty="0"/>
            </a:br>
            <a:r>
              <a:rPr lang="en-IN" sz="3600" b="1" dirty="0"/>
              <a:t/>
            </a:r>
            <a:br>
              <a:rPr lang="en-IN" sz="3600" b="1" dirty="0"/>
            </a:br>
            <a:r>
              <a:rPr lang="en-IN" sz="4000" b="1" dirty="0">
                <a:solidFill>
                  <a:srgbClr val="FFFF00"/>
                </a:solidFill>
              </a:rPr>
              <a:t>We carry this bag since the time when we were growing as a new born. Our parents, guardians, elders and teachers for the sake of discipline, obedience and cultivating good habits provided wrong parenting/nurturing/or teaching.</a:t>
            </a:r>
            <a:endParaRPr lang="en-IN" sz="40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000" b="1" dirty="0"/>
              <a:t>Don’t weep, don’t shout, no arguments, sit silently, no complaint, say ‘sorry’, and so on.</a:t>
            </a:r>
            <a:br>
              <a:rPr lang="en-IN" sz="4000" b="1" dirty="0"/>
            </a:br>
            <a:r>
              <a:rPr lang="en-IN" sz="4000" b="1" dirty="0"/>
              <a:t/>
            </a:r>
            <a:br>
              <a:rPr lang="en-IN" sz="4000" b="1" dirty="0"/>
            </a:br>
            <a:r>
              <a:rPr lang="en-IN" sz="5400" b="1" dirty="0">
                <a:solidFill>
                  <a:schemeClr val="tx1"/>
                </a:solidFill>
              </a:rPr>
              <a:t>In other words, we get freedom from the ill-effects of wrong parenting.</a:t>
            </a:r>
            <a:endParaRPr lang="en-IN" sz="40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t>In fact, as we grow old weight of this invisible bag becomes heavier. In middle age, such weight reaches its  climax.</a:t>
            </a:r>
            <a:br>
              <a:rPr lang="en-IN" sz="3600" b="1" dirty="0"/>
            </a:br>
            <a:r>
              <a:rPr lang="en-IN" sz="3600" b="1" dirty="0"/>
              <a:t/>
            </a:r>
            <a:br>
              <a:rPr lang="en-IN" sz="3600" b="1" dirty="0"/>
            </a:br>
            <a:r>
              <a:rPr lang="en-IN" b="1" dirty="0" smtClean="0">
                <a:solidFill>
                  <a:srgbClr val="FFC000"/>
                </a:solidFill>
              </a:rPr>
              <a:t>As a result, we suffer with chronic diseases like – backache, blood pressure, diabetes, asthma, arthritis, eczema, etc.</a:t>
            </a:r>
            <a:endParaRPr lang="en-IN"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Message of these diseases is very clear –</a:t>
            </a:r>
            <a:br>
              <a:rPr lang="en-IN" b="1" dirty="0" smtClean="0"/>
            </a:br>
            <a:r>
              <a:rPr lang="en-IN" b="1" dirty="0"/>
              <a:t/>
            </a:r>
            <a:br>
              <a:rPr lang="en-IN" b="1" dirty="0"/>
            </a:br>
            <a:r>
              <a:rPr lang="en-IN" sz="5400" b="1" dirty="0">
                <a:solidFill>
                  <a:srgbClr val="FFC000"/>
                </a:solidFill>
              </a:rPr>
              <a:t>neither we have attempted to explore, to know or  to accept the shadow side; nor we love our-self.</a:t>
            </a:r>
            <a:endParaRPr lang="en-IN"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9144000" cy="7086600"/>
          </a:xfrm>
        </p:spPr>
        <p:txBody>
          <a:bodyPr/>
          <a:lstStyle/>
          <a:p>
            <a:pPr>
              <a:defRPr/>
            </a:pPr>
            <a:r>
              <a:rPr lang="en-IN" sz="2000" b="1" dirty="0">
                <a:solidFill>
                  <a:srgbClr val="FFFF00"/>
                </a:solidFill>
              </a:rPr>
              <a:t>T</a:t>
            </a:r>
            <a:r>
              <a:rPr lang="en-IN" sz="2800" b="1" dirty="0">
                <a:solidFill>
                  <a:srgbClr val="FFFF00"/>
                </a:solidFill>
              </a:rPr>
              <a:t>h</a:t>
            </a:r>
            <a:r>
              <a:rPr lang="en-IN" sz="3600" b="1" dirty="0">
                <a:solidFill>
                  <a:srgbClr val="FFFF00"/>
                </a:solidFill>
              </a:rPr>
              <a:t>e</a:t>
            </a:r>
            <a:r>
              <a:rPr lang="en-IN" b="1" dirty="0" smtClean="0">
                <a:solidFill>
                  <a:srgbClr val="FFFF00"/>
                </a:solidFill>
              </a:rPr>
              <a:t>n, </a:t>
            </a:r>
            <a:r>
              <a:rPr lang="en-IN" sz="5400" b="1" dirty="0">
                <a:solidFill>
                  <a:srgbClr val="FFFF00"/>
                </a:solidFill>
              </a:rPr>
              <a:t>w</a:t>
            </a:r>
            <a:r>
              <a:rPr lang="en-IN" sz="6600" b="1" dirty="0">
                <a:solidFill>
                  <a:srgbClr val="FFFF00"/>
                </a:solidFill>
              </a:rPr>
              <a:t>h</a:t>
            </a:r>
            <a:r>
              <a:rPr lang="en-IN" sz="8000" b="1" dirty="0">
                <a:solidFill>
                  <a:srgbClr val="FFFF00"/>
                </a:solidFill>
              </a:rPr>
              <a:t>a</a:t>
            </a:r>
            <a:r>
              <a:rPr lang="en-IN" sz="9600" b="1" dirty="0">
                <a:solidFill>
                  <a:srgbClr val="FFFF00"/>
                </a:solidFill>
              </a:rPr>
              <a:t>t</a:t>
            </a:r>
            <a:r>
              <a:rPr lang="en-IN" sz="13800" b="1" dirty="0">
                <a:solidFill>
                  <a:srgbClr val="FFFF00"/>
                </a:solidFill>
              </a:rPr>
              <a:t>?</a:t>
            </a:r>
            <a:r>
              <a:rPr lang="en-IN" sz="19900" b="1" dirty="0">
                <a:solidFill>
                  <a:srgbClr val="FFFF00"/>
                </a:solidFill>
              </a:rPr>
              <a:t>?</a:t>
            </a:r>
            <a:r>
              <a:rPr lang="en-IN" sz="28700" b="1" dirty="0">
                <a:solidFill>
                  <a:srgbClr val="FFFF00"/>
                </a:solidFill>
              </a:rPr>
              <a:t>?</a:t>
            </a:r>
            <a:endParaRPr lang="en-IN" sz="80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t>So far, you have been either working for character values and compromises or winning the race of competition. It is due to heredity, parenting, nurturing and/or teachings. Physiologically, either parasympathetic or sympathetic dominance. Likewise, getting relief through managing the enteric nervous system and energy centers. </a:t>
            </a:r>
            <a:br>
              <a:rPr lang="en-IN" sz="3600" b="1" dirty="0"/>
            </a:br>
            <a:r>
              <a:rPr lang="en-IN" sz="3600" b="1" dirty="0"/>
              <a:t/>
            </a:r>
            <a:br>
              <a:rPr lang="en-IN" sz="3600" b="1" dirty="0"/>
            </a:br>
            <a:r>
              <a:rPr lang="en-IN" sz="2800" b="1" dirty="0">
                <a:solidFill>
                  <a:srgbClr val="FFFF00"/>
                </a:solidFill>
              </a:rPr>
              <a:t>(Dadi Amma ke nuskhe fall in this category of miracles also.</a:t>
            </a:r>
            <a:endParaRPr lang="en-IN" sz="36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solidFill>
                  <a:srgbClr val="FFFF00"/>
                </a:solidFill>
              </a:rPr>
              <a:t>Whereas, need is a balance between sympathetic and parasympathetic nervous system and practice of integrity.</a:t>
            </a:r>
            <a:br>
              <a:rPr lang="en-IN" b="1" dirty="0" smtClean="0">
                <a:solidFill>
                  <a:srgbClr val="FFFF00"/>
                </a:solidFill>
              </a:rPr>
            </a:br>
            <a:r>
              <a:rPr lang="en-IN" b="1" dirty="0" smtClean="0">
                <a:solidFill>
                  <a:srgbClr val="00B0F0"/>
                </a:solidFill>
              </a:rPr>
              <a:t>Activity represents activation of sympathetic nervous system. Practice of deep breathing activates parasympathetic nervous system.</a:t>
            </a:r>
            <a:endParaRPr lang="en-IN" b="1" dirty="0">
              <a:solidFill>
                <a:srgbClr val="00B0F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200" b="1" dirty="0">
                <a:solidFill>
                  <a:srgbClr val="FFC000"/>
                </a:solidFill>
              </a:rPr>
              <a:t>No one other than you can establish  this balance between the two.</a:t>
            </a:r>
            <a:r>
              <a:rPr lang="en-IN" sz="3200" b="1" dirty="0"/>
              <a:t/>
            </a:r>
            <a:br>
              <a:rPr lang="en-IN" sz="3200" b="1" dirty="0"/>
            </a:br>
            <a:r>
              <a:rPr lang="en-IN" sz="3200" b="1" dirty="0"/>
              <a:t/>
            </a:r>
            <a:br>
              <a:rPr lang="en-IN" sz="3200" b="1" dirty="0"/>
            </a:br>
            <a:r>
              <a:rPr lang="en-IN" sz="3200" b="1" dirty="0">
                <a:solidFill>
                  <a:srgbClr val="00B0F0"/>
                </a:solidFill>
              </a:rPr>
              <a:t>For resilience you need to use all the muscles and joints of the bones. Practice some exercises at least for one hour a day.</a:t>
            </a:r>
            <a:r>
              <a:rPr lang="en-IN" sz="3200" b="1" dirty="0"/>
              <a:t/>
            </a:r>
            <a:br>
              <a:rPr lang="en-IN" sz="3200" b="1" dirty="0"/>
            </a:br>
            <a:r>
              <a:rPr lang="en-IN" sz="3200" b="1" dirty="0"/>
              <a:t/>
            </a:r>
            <a:br>
              <a:rPr lang="en-IN" sz="3200" b="1" dirty="0"/>
            </a:br>
            <a:r>
              <a:rPr lang="en-IN" sz="3200" b="1" dirty="0">
                <a:solidFill>
                  <a:schemeClr val="tx1"/>
                </a:solidFill>
              </a:rPr>
              <a:t>It is very much required by those who believe in compromises. Likewise, practice of deep breathing after an activity that is strenuous in nature is essential for those who believe in success, a  mantra of life.</a:t>
            </a:r>
            <a:endParaRPr lang="en-IN" sz="32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8800" b="1" dirty="0"/>
              <a:t>Develop the habit of writing early morning notes…..</a:t>
            </a:r>
            <a:br>
              <a:rPr lang="en-IN" sz="8800" b="1" dirty="0"/>
            </a:br>
            <a:r>
              <a:rPr lang="en-IN" sz="2000" b="1" dirty="0">
                <a:solidFill>
                  <a:srgbClr val="FFFF00"/>
                </a:solidFill>
              </a:rPr>
              <a:t>(A method  for ONGCians to get support from limbic system for creating ‘Future’.)</a:t>
            </a:r>
            <a:endParaRPr lang="en-IN" sz="88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3"/>
            <a:ext cx="9144000" cy="1143000"/>
          </a:xfrm>
        </p:spPr>
        <p:txBody>
          <a:bodyPr/>
          <a:lstStyle/>
          <a:p>
            <a:pPr>
              <a:defRPr/>
            </a:pPr>
            <a:r>
              <a:rPr lang="en-IN" sz="5400" b="1" dirty="0">
                <a:solidFill>
                  <a:srgbClr val="FFC000"/>
                </a:solidFill>
              </a:rPr>
              <a:t>Your aim should be:</a:t>
            </a:r>
            <a:endParaRPr lang="en-IN" sz="5400" b="1" dirty="0">
              <a:solidFill>
                <a:srgbClr val="FFC000"/>
              </a:solidFill>
            </a:endParaRPr>
          </a:p>
        </p:txBody>
      </p:sp>
      <p:sp>
        <p:nvSpPr>
          <p:cNvPr id="3" name="Content Placeholder 2"/>
          <p:cNvSpPr>
            <a:spLocks noGrp="1"/>
          </p:cNvSpPr>
          <p:nvPr>
            <p:ph idx="1"/>
          </p:nvPr>
        </p:nvSpPr>
        <p:spPr>
          <a:xfrm>
            <a:off x="1524000" y="1600200"/>
            <a:ext cx="9144000" cy="5257800"/>
          </a:xfrm>
        </p:spPr>
        <p:txBody>
          <a:bodyPr>
            <a:noAutofit/>
          </a:bodyPr>
          <a:lstStyle/>
          <a:p>
            <a:pPr>
              <a:defRPr/>
            </a:pPr>
            <a:r>
              <a:rPr lang="en-IN" sz="2800" b="1" dirty="0" smtClean="0"/>
              <a:t>From my busy schedule I will take off and go to a place where I can devote few days only with me. No family, no friends, no lover, etc.</a:t>
            </a:r>
          </a:p>
          <a:p>
            <a:pPr>
              <a:defRPr/>
            </a:pPr>
            <a:r>
              <a:rPr lang="en-IN" sz="2800" b="1" dirty="0" smtClean="0"/>
              <a:t>I will introspect my experiences and incidences associated with them.</a:t>
            </a:r>
          </a:p>
          <a:p>
            <a:pPr>
              <a:defRPr/>
            </a:pPr>
            <a:r>
              <a:rPr lang="en-IN" sz="2800" b="1" dirty="0" smtClean="0"/>
              <a:t>I will focus on those aspects which will inspire me to go ahead.</a:t>
            </a:r>
          </a:p>
          <a:p>
            <a:pPr>
              <a:defRPr/>
            </a:pPr>
            <a:r>
              <a:rPr lang="en-IN" sz="2800" b="1" dirty="0" smtClean="0">
                <a:solidFill>
                  <a:srgbClr val="FFFF00"/>
                </a:solidFill>
              </a:rPr>
              <a:t>My purpose will be to concentrate on those which will create my future.</a:t>
            </a:r>
            <a:endParaRPr lang="en-IN" sz="2800" b="1" dirty="0">
              <a:solidFill>
                <a:srgbClr val="FFFF00"/>
              </a:solidFill>
            </a:endParaRPr>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IN" b="1" dirty="0" smtClean="0">
                <a:solidFill>
                  <a:srgbClr val="FFC000"/>
                </a:solidFill>
              </a:rPr>
              <a:t>….contd.</a:t>
            </a:r>
            <a:endParaRPr lang="en-IN" b="1" dirty="0">
              <a:solidFill>
                <a:srgbClr val="FFC000"/>
              </a:solidFill>
            </a:endParaRPr>
          </a:p>
        </p:txBody>
      </p:sp>
      <p:sp>
        <p:nvSpPr>
          <p:cNvPr id="3" name="Content Placeholder 2"/>
          <p:cNvSpPr>
            <a:spLocks noGrp="1"/>
          </p:cNvSpPr>
          <p:nvPr>
            <p:ph idx="1"/>
          </p:nvPr>
        </p:nvSpPr>
        <p:spPr>
          <a:xfrm>
            <a:off x="1524000" y="1371600"/>
            <a:ext cx="9144000" cy="5486400"/>
          </a:xfrm>
        </p:spPr>
        <p:txBody>
          <a:bodyPr/>
          <a:lstStyle/>
          <a:p>
            <a:pPr>
              <a:defRPr/>
            </a:pPr>
            <a:r>
              <a:rPr lang="en-IN" sz="3600" b="1" dirty="0"/>
              <a:t>I will feel my feelings with complete sincerity.</a:t>
            </a:r>
          </a:p>
          <a:p>
            <a:pPr>
              <a:defRPr/>
            </a:pPr>
            <a:r>
              <a:rPr lang="en-IN" sz="3600" b="1" dirty="0"/>
              <a:t>I will feel the depth and broadness of my feelings with complete surrender.</a:t>
            </a:r>
          </a:p>
          <a:p>
            <a:pPr>
              <a:defRPr/>
            </a:pPr>
            <a:r>
              <a:rPr lang="en-IN" sz="3600" b="1" dirty="0">
                <a:solidFill>
                  <a:srgbClr val="FFFF00"/>
                </a:solidFill>
              </a:rPr>
              <a:t>Along with talents and strengths I will feel the feelings and images of my weaknesses and vulnerabilities.</a:t>
            </a:r>
          </a:p>
          <a:p>
            <a:pPr>
              <a:defRPr/>
            </a:pPr>
            <a:r>
              <a:rPr lang="en-IN" sz="3600" b="1" dirty="0"/>
              <a:t>What I feel, think and say – I will feel seriously. </a:t>
            </a:r>
            <a:endParaRPr lang="en-IN" sz="36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3"/>
            <a:ext cx="9144000" cy="1143000"/>
          </a:xfrm>
        </p:spPr>
        <p:txBody>
          <a:bodyPr/>
          <a:lstStyle/>
          <a:p>
            <a:pPr>
              <a:defRPr/>
            </a:pPr>
            <a:r>
              <a:rPr lang="en-IN" b="1" dirty="0" smtClean="0">
                <a:solidFill>
                  <a:srgbClr val="FFC000"/>
                </a:solidFill>
              </a:rPr>
              <a:t>Your commitment should be:</a:t>
            </a:r>
            <a:endParaRPr lang="en-IN" b="1" dirty="0">
              <a:solidFill>
                <a:srgbClr val="FFC000"/>
              </a:solidFill>
            </a:endParaRPr>
          </a:p>
        </p:txBody>
      </p:sp>
      <p:sp>
        <p:nvSpPr>
          <p:cNvPr id="3" name="Content Placeholder 2"/>
          <p:cNvSpPr>
            <a:spLocks noGrp="1"/>
          </p:cNvSpPr>
          <p:nvPr>
            <p:ph idx="1"/>
          </p:nvPr>
        </p:nvSpPr>
        <p:spPr>
          <a:xfrm>
            <a:off x="1524000" y="1371600"/>
            <a:ext cx="9144000" cy="5486400"/>
          </a:xfrm>
        </p:spPr>
        <p:txBody>
          <a:bodyPr/>
          <a:lstStyle/>
          <a:p>
            <a:pPr>
              <a:defRPr/>
            </a:pPr>
            <a:r>
              <a:rPr lang="en-IN" sz="3600" b="1" dirty="0"/>
              <a:t>For next four weeks, every day soon after waking-up from sleep I will go to my table.</a:t>
            </a:r>
          </a:p>
          <a:p>
            <a:pPr>
              <a:defRPr/>
            </a:pPr>
            <a:r>
              <a:rPr lang="en-IN" sz="3600" b="1" dirty="0"/>
              <a:t>Spend ten to fifteen minutes in writing morning notes.</a:t>
            </a:r>
          </a:p>
          <a:p>
            <a:pPr>
              <a:defRPr/>
            </a:pPr>
            <a:r>
              <a:rPr lang="en-IN" sz="3600" b="1" dirty="0"/>
              <a:t>During writing I will not bother for grammar, morality or ethics but</a:t>
            </a:r>
          </a:p>
          <a:p>
            <a:pPr>
              <a:defRPr/>
            </a:pPr>
            <a:r>
              <a:rPr lang="en-IN" sz="3600" b="1" dirty="0"/>
              <a:t>I will write whatever will come to my mind.</a:t>
            </a:r>
            <a:endParaRPr lang="en-IN" sz="3600" b="1" dirty="0"/>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712787"/>
          </a:xfrm>
        </p:spPr>
        <p:txBody>
          <a:bodyPr/>
          <a:lstStyle/>
          <a:p>
            <a:pPr algn="l">
              <a:defRPr/>
            </a:pPr>
            <a:r>
              <a:rPr lang="en-IN" b="1" dirty="0" smtClean="0">
                <a:solidFill>
                  <a:srgbClr val="FFC000"/>
                </a:solidFill>
              </a:rPr>
              <a:t>…..contd.</a:t>
            </a:r>
            <a:endParaRPr lang="en-IN" b="1" dirty="0">
              <a:solidFill>
                <a:srgbClr val="FFC000"/>
              </a:solidFill>
            </a:endParaRPr>
          </a:p>
        </p:txBody>
      </p:sp>
      <p:sp>
        <p:nvSpPr>
          <p:cNvPr id="3" name="Content Placeholder 2"/>
          <p:cNvSpPr>
            <a:spLocks noGrp="1"/>
          </p:cNvSpPr>
          <p:nvPr>
            <p:ph idx="1"/>
          </p:nvPr>
        </p:nvSpPr>
        <p:spPr>
          <a:xfrm>
            <a:off x="1524000" y="1524000"/>
            <a:ext cx="9144000" cy="5334000"/>
          </a:xfrm>
        </p:spPr>
        <p:txBody>
          <a:bodyPr/>
          <a:lstStyle/>
          <a:p>
            <a:pPr>
              <a:defRPr/>
            </a:pPr>
            <a:r>
              <a:rPr lang="en-IN" sz="2800" b="1" dirty="0" smtClean="0"/>
              <a:t>I will not bother for ‘right’ or ‘wrong’.</a:t>
            </a:r>
          </a:p>
          <a:p>
            <a:pPr>
              <a:defRPr/>
            </a:pPr>
            <a:r>
              <a:rPr lang="en-IN" sz="2800" b="1" dirty="0" smtClean="0"/>
              <a:t>It will cover both the sides – brighter (talents and strengths) as well as darker (weaknesses and vulnerabilities) sides of my life.</a:t>
            </a:r>
          </a:p>
          <a:p>
            <a:pPr>
              <a:defRPr/>
            </a:pPr>
            <a:r>
              <a:rPr lang="en-IN" sz="2800" b="1" dirty="0" smtClean="0"/>
              <a:t>Through this, I will know, recognize, accept and love my total being.</a:t>
            </a:r>
          </a:p>
          <a:p>
            <a:pPr>
              <a:defRPr/>
            </a:pPr>
            <a:r>
              <a:rPr lang="en-IN" sz="3600" b="1" dirty="0">
                <a:solidFill>
                  <a:srgbClr val="FFFF00"/>
                </a:solidFill>
              </a:rPr>
              <a:t>Then, I will know ‘what I am’ and I can feel my ‘uniqueness’.</a:t>
            </a:r>
            <a:endParaRPr lang="en-IN" sz="3600" b="1" dirty="0">
              <a:solidFill>
                <a:srgbClr val="FFFF00"/>
              </a:solidFill>
            </a:endParaRPr>
          </a:p>
        </p:txBody>
      </p:sp>
      <p:pic>
        <p:nvPicPr>
          <p:cNvPr id="4"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277814"/>
            <a:ext cx="9144000" cy="6580187"/>
          </a:xfrm>
        </p:spPr>
        <p:txBody>
          <a:bodyPr/>
          <a:lstStyle/>
          <a:p>
            <a:pPr>
              <a:defRPr/>
            </a:pPr>
            <a:r>
              <a:rPr lang="en-IN" b="1" dirty="0" smtClean="0">
                <a:solidFill>
                  <a:srgbClr val="00B0F0"/>
                </a:solidFill>
              </a:rPr>
              <a:t>Pl go through slides nos. 29 to 33 and 49 to 57. Try to understand and feel in your heart,</a:t>
            </a:r>
            <a:r>
              <a:rPr lang="en-IN" sz="6000" b="1" dirty="0">
                <a:solidFill>
                  <a:srgbClr val="00B0F0"/>
                </a:solidFill>
              </a:rPr>
              <a:t> </a:t>
            </a:r>
            <a:r>
              <a:rPr lang="en-IN" sz="6600" b="1" dirty="0">
                <a:solidFill>
                  <a:srgbClr val="FFFF00"/>
                </a:solidFill>
              </a:rPr>
              <a:t>‘What is the message behind each slide?’.</a:t>
            </a:r>
            <a:endParaRPr lang="en-IN" sz="6000" b="1" dirty="0">
              <a:solidFill>
                <a:srgbClr val="FFFF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IN" sz="5400" b="1" dirty="0">
                <a:solidFill>
                  <a:schemeClr val="tx2">
                    <a:lumMod val="75000"/>
                  </a:schemeClr>
                </a:solidFill>
              </a:rPr>
              <a:t>INTEGRITY</a:t>
            </a:r>
            <a:endParaRPr lang="en-IN" dirty="0"/>
          </a:p>
        </p:txBody>
      </p:sp>
      <p:sp>
        <p:nvSpPr>
          <p:cNvPr id="4" name="Content Placeholder 3"/>
          <p:cNvSpPr>
            <a:spLocks noGrp="1"/>
          </p:cNvSpPr>
          <p:nvPr>
            <p:ph idx="1"/>
          </p:nvPr>
        </p:nvSpPr>
        <p:spPr>
          <a:xfrm>
            <a:off x="1524000" y="1600200"/>
            <a:ext cx="9144000" cy="5257800"/>
          </a:xfrm>
        </p:spPr>
        <p:txBody>
          <a:bodyPr/>
          <a:lstStyle/>
          <a:p>
            <a:pPr>
              <a:defRPr/>
            </a:pPr>
            <a:r>
              <a:rPr lang="en-IN" sz="4000" b="1" dirty="0">
                <a:solidFill>
                  <a:schemeClr val="bg2">
                    <a:lumMod val="10000"/>
                    <a:lumOff val="90000"/>
                  </a:schemeClr>
                </a:solidFill>
              </a:rPr>
              <a:t>It is an outcome of one’s intellect that reaches its climax through process of evolving within itself.</a:t>
            </a:r>
          </a:p>
          <a:p>
            <a:pPr>
              <a:defRPr/>
            </a:pPr>
            <a:r>
              <a:rPr lang="en-IN" sz="4000" b="1" dirty="0">
                <a:solidFill>
                  <a:srgbClr val="FFFF00"/>
                </a:solidFill>
              </a:rPr>
              <a:t>That is, when we realize completeness of life or feel gratified with what we have,</a:t>
            </a:r>
          </a:p>
          <a:p>
            <a:pPr>
              <a:defRPr/>
            </a:pPr>
            <a:r>
              <a:rPr lang="en-IN" sz="4000" b="1" dirty="0">
                <a:solidFill>
                  <a:srgbClr val="FFFF00"/>
                </a:solidFill>
              </a:rPr>
              <a:t>Then, integrity takes place in our life.</a:t>
            </a:r>
          </a:p>
          <a:p>
            <a:pPr marL="0" indent="0">
              <a:buNone/>
              <a:defRPr/>
            </a:pPr>
            <a:endParaRPr lang="en-IN" sz="4000" dirty="0"/>
          </a:p>
        </p:txBody>
      </p:sp>
      <p:pic>
        <p:nvPicPr>
          <p:cNvPr id="5"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6600" b="1" dirty="0">
                <a:solidFill>
                  <a:schemeClr val="accent5">
                    <a:lumMod val="40000"/>
                    <a:lumOff val="60000"/>
                  </a:schemeClr>
                </a:solidFill>
              </a:rPr>
              <a:t>Integrity takes place when we feel gratified and thank to God for what we have.</a:t>
            </a:r>
            <a:endParaRPr lang="en-IN" sz="6600" b="1" dirty="0">
              <a:solidFill>
                <a:schemeClr val="accent5">
                  <a:lumMod val="40000"/>
                  <a:lumOff val="60000"/>
                </a:schemeClr>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7814"/>
            <a:ext cx="9144000" cy="1550987"/>
          </a:xfrm>
        </p:spPr>
        <p:txBody>
          <a:bodyPr/>
          <a:lstStyle/>
          <a:p>
            <a:pPr algn="l">
              <a:defRPr/>
            </a:pPr>
            <a:r>
              <a:rPr lang="en-IN" sz="5400" b="1" dirty="0"/>
              <a:t>...contd.</a:t>
            </a:r>
            <a:endParaRPr lang="en-IN" sz="5400" b="1" dirty="0"/>
          </a:p>
        </p:txBody>
      </p:sp>
      <p:sp>
        <p:nvSpPr>
          <p:cNvPr id="4" name="Content Placeholder 3"/>
          <p:cNvSpPr>
            <a:spLocks noGrp="1"/>
          </p:cNvSpPr>
          <p:nvPr>
            <p:ph idx="1"/>
          </p:nvPr>
        </p:nvSpPr>
        <p:spPr>
          <a:xfrm>
            <a:off x="1501588" y="1600200"/>
            <a:ext cx="9144000" cy="4724400"/>
          </a:xfrm>
        </p:spPr>
        <p:txBody>
          <a:bodyPr/>
          <a:lstStyle/>
          <a:p>
            <a:pPr>
              <a:defRPr/>
            </a:pPr>
            <a:r>
              <a:rPr lang="en-IN" sz="4000" b="1" dirty="0"/>
              <a:t>When we feel responsible for our self and feel serious concern for those who are close/intimate.</a:t>
            </a:r>
          </a:p>
          <a:p>
            <a:pPr>
              <a:defRPr/>
            </a:pPr>
            <a:r>
              <a:rPr lang="en-IN" sz="4000" b="1" dirty="0"/>
              <a:t>What we feel, we speak out and</a:t>
            </a:r>
          </a:p>
          <a:p>
            <a:pPr>
              <a:defRPr/>
            </a:pPr>
            <a:r>
              <a:rPr lang="en-IN" sz="4000" b="1" dirty="0"/>
              <a:t>We do, in similar spirit,</a:t>
            </a:r>
          </a:p>
          <a:p>
            <a:pPr>
              <a:defRPr/>
            </a:pPr>
            <a:r>
              <a:rPr lang="en-IN" sz="4000" b="1" dirty="0"/>
              <a:t>Then, integrity takes place.</a:t>
            </a:r>
          </a:p>
          <a:p>
            <a:pPr>
              <a:defRPr/>
            </a:pPr>
            <a:endParaRPr lang="en-IN" sz="4000" dirty="0"/>
          </a:p>
        </p:txBody>
      </p:sp>
      <p:pic>
        <p:nvPicPr>
          <p:cNvPr id="5"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143000"/>
            <a:ext cx="9144000" cy="6858000"/>
          </a:xfrm>
        </p:spPr>
        <p:txBody>
          <a:bodyPr/>
          <a:lstStyle/>
          <a:p>
            <a:pPr>
              <a:defRPr/>
            </a:pPr>
            <a:r>
              <a:rPr lang="en-IN" sz="4800" b="1" dirty="0">
                <a:solidFill>
                  <a:schemeClr val="accent5">
                    <a:lumMod val="40000"/>
                    <a:lumOff val="60000"/>
                  </a:schemeClr>
                </a:solidFill>
              </a:rPr>
              <a:t>When we seriously carry our family/team members and move ahead. We feel, we say and do something to motivate for achieving the group-goal. </a:t>
            </a:r>
            <a:r>
              <a:rPr lang="en-IN" sz="4800" b="1" dirty="0">
                <a:solidFill>
                  <a:schemeClr val="accent5">
                    <a:lumMod val="40000"/>
                    <a:lumOff val="60000"/>
                  </a:schemeClr>
                </a:solidFill>
              </a:rPr>
              <a:t>T</a:t>
            </a:r>
            <a:r>
              <a:rPr lang="en-IN" sz="4800" b="1" dirty="0">
                <a:solidFill>
                  <a:schemeClr val="accent5">
                    <a:lumMod val="40000"/>
                    <a:lumOff val="60000"/>
                  </a:schemeClr>
                </a:solidFill>
              </a:rPr>
              <a:t>hen integrity takes place.</a:t>
            </a:r>
            <a:endParaRPr lang="en-IN" sz="4800" b="1" dirty="0">
              <a:solidFill>
                <a:schemeClr val="accent5">
                  <a:lumMod val="40000"/>
                  <a:lumOff val="60000"/>
                </a:schemeClr>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4000" y="914400"/>
            <a:ext cx="9144000" cy="5791200"/>
          </a:xfrm>
        </p:spPr>
        <p:txBody>
          <a:bodyPr/>
          <a:lstStyle/>
          <a:p>
            <a:pPr>
              <a:defRPr/>
            </a:pPr>
            <a:r>
              <a:rPr lang="en-IN" sz="3600" b="1" dirty="0"/>
              <a:t>When we are capable of deriving energy from our experiences,</a:t>
            </a:r>
          </a:p>
          <a:p>
            <a:pPr>
              <a:defRPr/>
            </a:pPr>
            <a:r>
              <a:rPr lang="en-IN" sz="3600" b="1" dirty="0">
                <a:solidFill>
                  <a:srgbClr val="FFC000"/>
                </a:solidFill>
              </a:rPr>
              <a:t>Then a very specific kind of consciousness emerges,</a:t>
            </a:r>
          </a:p>
          <a:p>
            <a:pPr>
              <a:defRPr/>
            </a:pPr>
            <a:r>
              <a:rPr lang="en-IN" sz="3600" b="1" dirty="0">
                <a:solidFill>
                  <a:srgbClr val="FFFF00"/>
                </a:solidFill>
              </a:rPr>
              <a:t>Which is very sensitive in feeling what our close and intimate feel, and</a:t>
            </a:r>
          </a:p>
          <a:p>
            <a:pPr>
              <a:defRPr/>
            </a:pPr>
            <a:r>
              <a:rPr lang="en-IN" sz="3600" b="1" dirty="0">
                <a:solidFill>
                  <a:srgbClr val="00B0F0"/>
                </a:solidFill>
              </a:rPr>
              <a:t>Very powerful in influencing them.</a:t>
            </a:r>
          </a:p>
          <a:p>
            <a:pPr>
              <a:defRPr/>
            </a:pPr>
            <a:r>
              <a:rPr lang="en-IN" sz="3600" b="1" dirty="0"/>
              <a:t>That is, they are inspired to support us.</a:t>
            </a:r>
          </a:p>
          <a:p>
            <a:pPr>
              <a:defRPr/>
            </a:pPr>
            <a:endParaRPr lang="en-IN" sz="3600"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95400" y="1143000"/>
            <a:ext cx="9144000" cy="5105400"/>
          </a:xfrm>
        </p:spPr>
        <p:txBody>
          <a:bodyPr/>
          <a:lstStyle/>
          <a:p>
            <a:pPr>
              <a:defRPr/>
            </a:pPr>
            <a:r>
              <a:rPr lang="en-IN" sz="4000" b="1" dirty="0">
                <a:solidFill>
                  <a:schemeClr val="accent5">
                    <a:lumMod val="40000"/>
                    <a:lumOff val="60000"/>
                  </a:schemeClr>
                </a:solidFill>
              </a:rPr>
              <a:t>When we learn from our experiences which are good or bad. Then a very specific type of consciousness emerges in us. It is very sensitive to feel ‘what’ close and intimate need. At the same time, it is very powerful to inspire them to do what we need. </a:t>
            </a:r>
            <a:endParaRPr lang="en-IN" sz="4000" b="1" dirty="0">
              <a:solidFill>
                <a:schemeClr val="accent5">
                  <a:lumMod val="40000"/>
                  <a:lumOff val="60000"/>
                </a:schemeClr>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solidFill>
                  <a:srgbClr val="FFC000"/>
                </a:solidFill>
              </a:rPr>
              <a:t>This consciousness includes creativity, intuition, values of life, emotional capabilities and all other logical and analytical faculties.</a:t>
            </a:r>
            <a:r>
              <a:rPr lang="en-IN" b="1" dirty="0" smtClean="0"/>
              <a:t/>
            </a:r>
            <a:br>
              <a:rPr lang="en-IN" b="1" dirty="0" smtClean="0"/>
            </a:br>
            <a:r>
              <a:rPr lang="en-IN" b="1" dirty="0" smtClean="0"/>
              <a:t/>
            </a:r>
            <a:br>
              <a:rPr lang="en-IN" b="1" dirty="0" smtClean="0"/>
            </a:br>
            <a:r>
              <a:rPr lang="en-IN" sz="5400" b="1" dirty="0">
                <a:solidFill>
                  <a:schemeClr val="tx1"/>
                </a:solidFill>
              </a:rPr>
              <a:t>This is the reason that integrity surpasses all attributes of the world.</a:t>
            </a:r>
            <a:endParaRPr lang="en-IN"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2400" b="1" dirty="0"/>
              <a:t>1. Going ahead of the perceived opportunity:</a:t>
            </a:r>
            <a:br>
              <a:rPr lang="en-IN" sz="2400" b="1" dirty="0"/>
            </a:br>
            <a:r>
              <a:rPr lang="en-IN" sz="2400" b="1" dirty="0"/>
              <a:t/>
            </a:r>
            <a:br>
              <a:rPr lang="en-IN" sz="2400" b="1" dirty="0"/>
            </a:br>
            <a:r>
              <a:rPr lang="en-IN" sz="6000" b="1" dirty="0">
                <a:solidFill>
                  <a:srgbClr val="FFC000"/>
                </a:solidFill>
              </a:rPr>
              <a:t>feeling all the feelings</a:t>
            </a:r>
            <a:br>
              <a:rPr lang="en-IN" sz="6000" b="1" dirty="0">
                <a:solidFill>
                  <a:srgbClr val="FFC000"/>
                </a:solidFill>
              </a:rPr>
            </a:br>
            <a:r>
              <a:rPr lang="en-IN" sz="6000" b="1" dirty="0">
                <a:solidFill>
                  <a:srgbClr val="FFC000"/>
                </a:solidFill>
              </a:rPr>
              <a:t/>
            </a:r>
            <a:br>
              <a:rPr lang="en-IN" sz="6000" b="1" dirty="0">
                <a:solidFill>
                  <a:srgbClr val="FFC000"/>
                </a:solidFill>
              </a:rPr>
            </a:br>
            <a:r>
              <a:rPr lang="en-IN" sz="6000" b="1" dirty="0">
                <a:solidFill>
                  <a:schemeClr val="tx1"/>
                </a:solidFill>
              </a:rPr>
              <a:t>in dark light of torch becomes more effective.</a:t>
            </a:r>
            <a:br>
              <a:rPr lang="en-IN" sz="6000" b="1" dirty="0">
                <a:solidFill>
                  <a:schemeClr val="tx1"/>
                </a:solidFill>
              </a:rPr>
            </a:br>
            <a:r>
              <a:rPr lang="en-IN" sz="2400" b="1" dirty="0">
                <a:solidFill>
                  <a:srgbClr val="FFFF00"/>
                </a:solidFill>
              </a:rPr>
              <a:t>(Talents and strengths become more powerful and effective when we accept and love our weaknesses and vulnerabilities.)</a:t>
            </a:r>
            <a:endParaRPr lang="en-IN" sz="2400"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600200"/>
            <a:ext cx="8839200" cy="4827586"/>
          </a:xfrm>
        </p:spPr>
        <p:txBody>
          <a:bodyPr/>
          <a:lstStyle/>
          <a:p>
            <a:pPr>
              <a:defRPr/>
            </a:pPr>
            <a:r>
              <a:rPr lang="en-IN" sz="6000" b="1" dirty="0">
                <a:solidFill>
                  <a:schemeClr val="tx1"/>
                </a:solidFill>
              </a:rPr>
              <a:t>Light of torch becomes very powerful when we put it into a dark corner of a cave.</a:t>
            </a:r>
            <a:endParaRPr lang="en-IN" sz="6000" b="1" dirty="0">
              <a:solidFill>
                <a:schemeClr val="tx1"/>
              </a:solidFill>
            </a:endParaRPr>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2800" b="1" dirty="0"/>
              <a:t>2. Realizing self-acceptance in its completeness:</a:t>
            </a:r>
            <a:br>
              <a:rPr lang="en-IN" sz="2800" b="1" dirty="0"/>
            </a:br>
            <a:r>
              <a:rPr lang="en-IN" sz="2800" b="1" dirty="0"/>
              <a:t/>
            </a:r>
            <a:br>
              <a:rPr lang="en-IN" sz="2800" b="1" dirty="0"/>
            </a:br>
            <a:r>
              <a:rPr lang="en-IN" b="1" dirty="0" smtClean="0">
                <a:solidFill>
                  <a:srgbClr val="FFC000"/>
                </a:solidFill>
              </a:rPr>
              <a:t>loving one self in a very refined manner</a:t>
            </a:r>
            <a:br>
              <a:rPr lang="en-IN" b="1" dirty="0" smtClean="0">
                <a:solidFill>
                  <a:srgbClr val="FFC000"/>
                </a:solidFill>
              </a:rPr>
            </a:br>
            <a:r>
              <a:rPr lang="en-IN" b="1" dirty="0" smtClean="0">
                <a:solidFill>
                  <a:srgbClr val="FFC000"/>
                </a:solidFill>
              </a:rPr>
              <a:t/>
            </a:r>
            <a:br>
              <a:rPr lang="en-IN" b="1" dirty="0" smtClean="0">
                <a:solidFill>
                  <a:srgbClr val="FFC000"/>
                </a:solidFill>
              </a:rPr>
            </a:br>
            <a:r>
              <a:rPr lang="en-IN" b="1" dirty="0" smtClean="0">
                <a:solidFill>
                  <a:schemeClr val="tx1"/>
                </a:solidFill>
              </a:rPr>
              <a:t>we know what we are, hence,  more opportunities are created for development.</a:t>
            </a:r>
            <a:endParaRPr lang="en-IN"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219200"/>
            <a:ext cx="9144000" cy="6580187"/>
          </a:xfrm>
        </p:spPr>
        <p:txBody>
          <a:bodyPr/>
          <a:lstStyle/>
          <a:p>
            <a:pPr>
              <a:defRPr/>
            </a:pPr>
            <a:r>
              <a:rPr lang="en-IN" sz="5400" b="1" dirty="0">
                <a:solidFill>
                  <a:schemeClr val="tx1"/>
                </a:solidFill>
              </a:rPr>
              <a:t>Realization of self acceptance in its completeness creates opportunities for our growth and development.</a:t>
            </a:r>
            <a:endParaRPr lang="en-IN" sz="54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normAutofit fontScale="90000"/>
          </a:bodyPr>
          <a:lstStyle/>
          <a:p>
            <a:pPr>
              <a:defRPr/>
            </a:pPr>
            <a:r>
              <a:rPr lang="en-IN" sz="2400" b="1" dirty="0"/>
              <a:t/>
            </a:r>
            <a:br>
              <a:rPr lang="en-IN" sz="2400" b="1" dirty="0"/>
            </a:br>
            <a:r>
              <a:rPr lang="en-IN" sz="2400" b="1" dirty="0"/>
              <a:t/>
            </a:r>
            <a:br>
              <a:rPr lang="en-IN" sz="2400" b="1" dirty="0"/>
            </a:br>
            <a:r>
              <a:rPr lang="en-IN" sz="2800" b="1" dirty="0"/>
              <a:t>3. Instead of hiding or ignoring the weaknesses and vulnerabilities, we explore, attempt to know and accept:</a:t>
            </a:r>
            <a:r>
              <a:rPr lang="en-IN" sz="2400" b="1" dirty="0"/>
              <a:t/>
            </a:r>
            <a:br>
              <a:rPr lang="en-IN" sz="2400" b="1" dirty="0"/>
            </a:br>
            <a:r>
              <a:rPr lang="en-IN" sz="2400" b="1" dirty="0"/>
              <a:t/>
            </a:r>
            <a:br>
              <a:rPr lang="en-IN" sz="2400" b="1" dirty="0"/>
            </a:br>
            <a:r>
              <a:rPr lang="en-IN" sz="3600" b="1" dirty="0">
                <a:solidFill>
                  <a:srgbClr val="FFC000"/>
                </a:solidFill>
              </a:rPr>
              <a:t>so that,  ignoring/hiding won’t appear like bad luck</a:t>
            </a:r>
            <a:r>
              <a:rPr lang="en-IN" sz="3200" b="1" dirty="0">
                <a:solidFill>
                  <a:srgbClr val="FFC000"/>
                </a:solidFill>
              </a:rPr>
              <a:t> </a:t>
            </a:r>
            <a:r>
              <a:rPr lang="en-IN" sz="2400" b="1" dirty="0">
                <a:solidFill>
                  <a:srgbClr val="00B0F0"/>
                </a:solidFill>
              </a:rPr>
              <a:t>(those don’t practice they die or suffer severe injuries in accident)</a:t>
            </a:r>
            <a:r>
              <a:rPr lang="en-IN" sz="1800" b="1" dirty="0">
                <a:solidFill>
                  <a:srgbClr val="00B0F0"/>
                </a:solidFill>
              </a:rPr>
              <a:t/>
            </a:r>
            <a:br>
              <a:rPr lang="en-IN" sz="1800" b="1" dirty="0">
                <a:solidFill>
                  <a:srgbClr val="00B0F0"/>
                </a:solidFill>
              </a:rPr>
            </a:br>
            <a:r>
              <a:rPr lang="en-IN" sz="2400" b="1" dirty="0"/>
              <a:t/>
            </a:r>
            <a:br>
              <a:rPr lang="en-IN" sz="2400" b="1" dirty="0"/>
            </a:br>
            <a:r>
              <a:rPr lang="en-IN" sz="4000" b="1" dirty="0">
                <a:solidFill>
                  <a:schemeClr val="tx1"/>
                </a:solidFill>
              </a:rPr>
              <a:t>it helps in using the weaknesses and vulnerabilities in a very creative manner.</a:t>
            </a:r>
            <a:r>
              <a:rPr lang="en-IN" sz="3600" b="1" dirty="0">
                <a:solidFill>
                  <a:schemeClr val="tx1"/>
                </a:solidFill>
              </a:rPr>
              <a:t/>
            </a:r>
            <a:br>
              <a:rPr lang="en-IN" sz="3600" b="1" dirty="0">
                <a:solidFill>
                  <a:schemeClr val="tx1"/>
                </a:solidFill>
              </a:rPr>
            </a:br>
            <a:r>
              <a:rPr lang="en-IN" sz="2400" b="1" dirty="0">
                <a:solidFill>
                  <a:srgbClr val="FFFF00"/>
                </a:solidFill>
              </a:rPr>
              <a:t>(Recall, Mahatma Gandhi’s article, “Shyness my shield”.)</a:t>
            </a:r>
            <a:r>
              <a:rPr lang="en-IN" sz="2800" b="1" dirty="0"/>
              <a:t/>
            </a:r>
            <a:br>
              <a:rPr lang="en-IN" sz="2800" b="1" dirty="0"/>
            </a:br>
            <a:r>
              <a:rPr lang="en-IN" sz="2400" b="1" dirty="0"/>
              <a:t/>
            </a:r>
            <a:br>
              <a:rPr lang="en-IN" sz="2400" b="1" dirty="0"/>
            </a:br>
            <a:endParaRPr lang="en-IN" sz="2400"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371600"/>
            <a:ext cx="9144000" cy="6580187"/>
          </a:xfrm>
        </p:spPr>
        <p:txBody>
          <a:bodyPr/>
          <a:lstStyle/>
          <a:p>
            <a:pPr>
              <a:defRPr/>
            </a:pPr>
            <a:r>
              <a:rPr lang="en-IN" sz="4800" b="1" dirty="0">
                <a:solidFill>
                  <a:schemeClr val="tx1"/>
                </a:solidFill>
              </a:rPr>
              <a:t>Exploring, knowing, understanding and loving the weaknesses and vulnerabilities by talking with our pain help us in creating good-fortune.</a:t>
            </a:r>
            <a:endParaRPr lang="en-IN" sz="48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371600"/>
            <a:ext cx="9144000" cy="6580187"/>
          </a:xfrm>
        </p:spPr>
        <p:txBody>
          <a:bodyPr/>
          <a:lstStyle/>
          <a:p>
            <a:pPr>
              <a:defRPr/>
            </a:pPr>
            <a:r>
              <a:rPr lang="en-IN" sz="4000" b="1" dirty="0"/>
              <a:t>4. It helps in:</a:t>
            </a:r>
            <a:br>
              <a:rPr lang="en-IN" sz="4000" b="1" dirty="0"/>
            </a:br>
            <a:r>
              <a:rPr lang="en-IN" sz="4000" b="1" dirty="0"/>
              <a:t/>
            </a:r>
            <a:br>
              <a:rPr lang="en-IN" sz="4000" b="1" dirty="0"/>
            </a:br>
            <a:r>
              <a:rPr lang="en-IN" b="1" dirty="0" smtClean="0">
                <a:solidFill>
                  <a:schemeClr val="tx1"/>
                </a:solidFill>
              </a:rPr>
              <a:t>getting freedom from deep seated emotional blocks of guilt, depression, resentments and self-pity.</a:t>
            </a:r>
            <a:endParaRPr lang="en-IN"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6000" b="1" dirty="0">
                <a:solidFill>
                  <a:schemeClr val="tx1"/>
                </a:solidFill>
              </a:rPr>
              <a:t>This is in fact freedom from past. It is known as Mukti, Nirvana, etc.</a:t>
            </a:r>
            <a:endParaRPr lang="en-IN" sz="60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t>5. It helps in developing trust-worthy relations or we attempt to improve the relations through independent analysis.</a:t>
            </a:r>
            <a:br>
              <a:rPr lang="en-IN" sz="3600" b="1" dirty="0"/>
            </a:br>
            <a:r>
              <a:rPr lang="en-IN" sz="3600" b="1" dirty="0"/>
              <a:t/>
            </a:r>
            <a:br>
              <a:rPr lang="en-IN" sz="3600" b="1" dirty="0"/>
            </a:br>
            <a:r>
              <a:rPr lang="en-IN" sz="5400" b="1" dirty="0">
                <a:solidFill>
                  <a:schemeClr val="tx1"/>
                </a:solidFill>
              </a:rPr>
              <a:t>For this, with open-heart we work to improve the relations which have been broken due to our fault.</a:t>
            </a:r>
            <a:endParaRPr lang="en-IN" sz="3600"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990600"/>
            <a:ext cx="9144000" cy="6580187"/>
          </a:xfrm>
        </p:spPr>
        <p:txBody>
          <a:bodyPr/>
          <a:lstStyle/>
          <a:p>
            <a:pPr>
              <a:defRPr/>
            </a:pPr>
            <a:r>
              <a:rPr lang="en-IN" sz="5400" b="1" dirty="0">
                <a:solidFill>
                  <a:schemeClr val="tx1"/>
                </a:solidFill>
              </a:rPr>
              <a:t>For better future, it is important to improve relations, even if it was worst kind of relationship. It will help in having better intimate partner.</a:t>
            </a:r>
            <a:endParaRPr lang="en-IN" sz="54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3600" b="1" dirty="0"/>
              <a:t>6. Get freedom from the invisible bag, we carry  on our back.</a:t>
            </a:r>
            <a:br>
              <a:rPr lang="en-IN" sz="3600" b="1" dirty="0"/>
            </a:br>
            <a:r>
              <a:rPr lang="en-IN" sz="3600" b="1" dirty="0"/>
              <a:t/>
            </a:r>
            <a:br>
              <a:rPr lang="en-IN" sz="3600" b="1" dirty="0"/>
            </a:br>
            <a:r>
              <a:rPr lang="en-IN" sz="4000" b="1" dirty="0">
                <a:solidFill>
                  <a:srgbClr val="FFFF00"/>
                </a:solidFill>
              </a:rPr>
              <a:t>We carry this bag since the time when we were growing as a new born. Our parents, guardians, elders and teachers for the sake of discipline, obedience and cultivating good habits provided wrong parenting/nurturing/or teaching.</a:t>
            </a:r>
            <a:endParaRPr lang="en-IN" sz="4000"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Don’t weep, don’t shout, no arguments, sit silently, no complaint, say ‘sorry’, and so on.</a:t>
            </a:r>
            <a:br>
              <a:rPr lang="en-IN" b="1" dirty="0" smtClean="0"/>
            </a:br>
            <a:r>
              <a:rPr lang="en-IN" b="1" dirty="0" smtClean="0"/>
              <a:t/>
            </a:r>
            <a:br>
              <a:rPr lang="en-IN" b="1" dirty="0" smtClean="0"/>
            </a:br>
            <a:r>
              <a:rPr lang="en-IN" sz="6000" b="1" dirty="0">
                <a:solidFill>
                  <a:schemeClr val="tx1"/>
                </a:solidFill>
              </a:rPr>
              <a:t>In other words, we get freedom from the ill-effects of wrong parenting.</a:t>
            </a:r>
            <a:endParaRPr lang="en-IN"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In fact, as we grow old weight of this invisible bag becomes heavier. In middle age, such weight reaches its  climax.</a:t>
            </a:r>
            <a:br>
              <a:rPr lang="en-IN" b="1" dirty="0" smtClean="0"/>
            </a:br>
            <a:r>
              <a:rPr lang="en-IN" b="1" dirty="0" smtClean="0"/>
              <a:t/>
            </a:r>
            <a:br>
              <a:rPr lang="en-IN" b="1" dirty="0" smtClean="0"/>
            </a:br>
            <a:r>
              <a:rPr lang="en-IN" b="1" dirty="0" smtClean="0">
                <a:solidFill>
                  <a:srgbClr val="FFC000"/>
                </a:solidFill>
              </a:rPr>
              <a:t>As a result, we suffer with chronic diseases like – backache, blood pressure, diabetes, asthma, arthritis, eczema, etc.</a:t>
            </a:r>
            <a:endParaRPr lang="en-IN"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Message of these diseases is very clear –</a:t>
            </a:r>
            <a:br>
              <a:rPr lang="en-IN" b="1" dirty="0" smtClean="0"/>
            </a:br>
            <a:r>
              <a:rPr lang="en-IN" b="1" dirty="0" smtClean="0"/>
              <a:t/>
            </a:r>
            <a:br>
              <a:rPr lang="en-IN" b="1" dirty="0" smtClean="0"/>
            </a:br>
            <a:r>
              <a:rPr lang="en-IN" b="1" dirty="0" smtClean="0">
                <a:solidFill>
                  <a:srgbClr val="FFC000"/>
                </a:solidFill>
              </a:rPr>
              <a:t>neither we have attempted to explore, to know or  to accept the shadow side; nor we love our-self.</a:t>
            </a:r>
            <a:endParaRPr lang="en-IN" dirty="0"/>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solidFill>
                  <a:schemeClr val="tx1"/>
                </a:solidFill>
              </a:rPr>
              <a:t>Without changing our past we are able to get benefits from the past experiences. This is very useful for those who are sick, frustrated with married life, etc.</a:t>
            </a:r>
            <a:endParaRPr lang="en-IN"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normAutofit fontScale="90000"/>
          </a:bodyPr>
          <a:lstStyle/>
          <a:p>
            <a:pPr>
              <a:defRPr/>
            </a:pPr>
            <a:r>
              <a:rPr lang="en-IN" sz="3600" b="1" dirty="0">
                <a:solidFill>
                  <a:schemeClr val="tx1"/>
                </a:solidFill>
              </a:rPr>
              <a:t>n</a:t>
            </a:r>
            <a:r>
              <a:rPr lang="en-IN" b="1" dirty="0" smtClean="0">
                <a:solidFill>
                  <a:schemeClr val="tx1"/>
                </a:solidFill>
              </a:rPr>
              <a:t>o</a:t>
            </a:r>
            <a:r>
              <a:rPr lang="en-IN" sz="6000" b="1" dirty="0">
                <a:solidFill>
                  <a:schemeClr val="tx1"/>
                </a:solidFill>
              </a:rPr>
              <a:t>w!</a:t>
            </a:r>
            <a:r>
              <a:rPr lang="en-IN" sz="8800" b="1" dirty="0">
                <a:solidFill>
                  <a:schemeClr val="tx1"/>
                </a:solidFill>
              </a:rPr>
              <a:t>!</a:t>
            </a:r>
            <a:r>
              <a:rPr lang="en-IN" sz="13800" b="1" dirty="0">
                <a:solidFill>
                  <a:schemeClr val="tx1"/>
                </a:solidFill>
              </a:rPr>
              <a:t>!</a:t>
            </a:r>
            <a:r>
              <a:rPr lang="en-IN" sz="23900" b="1" dirty="0">
                <a:solidFill>
                  <a:schemeClr val="tx1"/>
                </a:solidFill>
              </a:rPr>
              <a:t>!</a:t>
            </a:r>
            <a:r>
              <a:rPr lang="en-IN" sz="34400" b="1" dirty="0">
                <a:solidFill>
                  <a:schemeClr val="tx1"/>
                </a:solidFill>
              </a:rPr>
              <a:t>!</a:t>
            </a:r>
            <a:r>
              <a:rPr lang="en-IN" sz="49600" b="1" dirty="0">
                <a:solidFill>
                  <a:schemeClr val="tx1"/>
                </a:solidFill>
              </a:rPr>
              <a:t>!</a:t>
            </a:r>
            <a:endParaRPr lang="en-IN" sz="3600" b="1" dirty="0">
              <a:solidFill>
                <a:schemeClr val="tx1"/>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0"/>
            <a:ext cx="9144000" cy="6580187"/>
          </a:xfrm>
        </p:spPr>
        <p:txBody>
          <a:bodyPr/>
          <a:lstStyle/>
          <a:p>
            <a:pPr>
              <a:defRPr/>
            </a:pPr>
            <a:r>
              <a:rPr lang="en-IN" b="1" dirty="0" smtClean="0"/>
              <a:t>Imagine for few moments:</a:t>
            </a:r>
            <a:br>
              <a:rPr lang="en-IN" b="1" dirty="0" smtClean="0"/>
            </a:br>
            <a:r>
              <a:rPr lang="en-IN" b="1" dirty="0"/>
              <a:t/>
            </a:r>
            <a:br>
              <a:rPr lang="en-IN" b="1" dirty="0"/>
            </a:br>
            <a:r>
              <a:rPr lang="en-IN" sz="5400" b="1" dirty="0">
                <a:solidFill>
                  <a:srgbClr val="FFC000"/>
                </a:solidFill>
              </a:rPr>
              <a:t>the consequences, if you begin loving your being and live the life with complete integrity?</a:t>
            </a:r>
            <a:endParaRPr lang="en-IN" sz="54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Imagine:</a:t>
            </a:r>
            <a:br>
              <a:rPr lang="en-IN" b="1" dirty="0" smtClean="0"/>
            </a:br>
            <a:r>
              <a:rPr lang="en-IN" b="1" dirty="0"/>
              <a:t/>
            </a:r>
            <a:br>
              <a:rPr lang="en-IN" b="1" dirty="0"/>
            </a:br>
            <a:r>
              <a:rPr lang="en-IN" sz="5400" b="1" dirty="0">
                <a:solidFill>
                  <a:srgbClr val="FFC000"/>
                </a:solidFill>
              </a:rPr>
              <a:t>the consequences, if you begin using your energy in creative use of your weaknesses and vulnerabilities?</a:t>
            </a:r>
            <a:endParaRPr lang="en-IN" sz="54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4800" b="1" dirty="0"/>
              <a:t>Imagine:</a:t>
            </a:r>
            <a:br>
              <a:rPr lang="en-IN" sz="4800" b="1" dirty="0"/>
            </a:br>
            <a:r>
              <a:rPr lang="en-IN" sz="4800" b="1" dirty="0"/>
              <a:t/>
            </a:r>
            <a:br>
              <a:rPr lang="en-IN" sz="4800" b="1" dirty="0"/>
            </a:br>
            <a:r>
              <a:rPr lang="en-IN" sz="6000" b="1" dirty="0">
                <a:solidFill>
                  <a:srgbClr val="FFC000"/>
                </a:solidFill>
              </a:rPr>
              <a:t>the consequences if you begin your total energy in creating future of Human Consciousness?</a:t>
            </a:r>
            <a:endParaRPr lang="en-IN" sz="60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sz="7200" b="1" dirty="0">
                <a:solidFill>
                  <a:srgbClr val="FFC000"/>
                </a:solidFill>
              </a:rPr>
              <a:t>If each member of IEOT and your family is committed to live with integrity?</a:t>
            </a:r>
            <a:endParaRPr lang="en-IN" sz="7200"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7814"/>
            <a:ext cx="9144000" cy="6580187"/>
          </a:xfrm>
        </p:spPr>
        <p:txBody>
          <a:bodyPr/>
          <a:lstStyle/>
          <a:p>
            <a:pPr>
              <a:defRPr/>
            </a:pPr>
            <a:r>
              <a:rPr lang="en-IN" b="1" dirty="0" smtClean="0"/>
              <a:t>Imagine:</a:t>
            </a:r>
            <a:br>
              <a:rPr lang="en-IN" b="1" dirty="0" smtClean="0"/>
            </a:br>
            <a:r>
              <a:rPr lang="en-IN" b="1" dirty="0"/>
              <a:t/>
            </a:r>
            <a:br>
              <a:rPr lang="en-IN" b="1" dirty="0"/>
            </a:br>
            <a:r>
              <a:rPr lang="en-IN" b="1" dirty="0" smtClean="0">
                <a:solidFill>
                  <a:srgbClr val="00B0F0"/>
                </a:solidFill>
              </a:rPr>
              <a:t>how will you feel about your </a:t>
            </a:r>
            <a:br>
              <a:rPr lang="en-IN" b="1" dirty="0" smtClean="0">
                <a:solidFill>
                  <a:srgbClr val="00B0F0"/>
                </a:solidFill>
              </a:rPr>
            </a:br>
            <a:r>
              <a:rPr lang="en-IN" b="1" dirty="0" smtClean="0">
                <a:solidFill>
                  <a:srgbClr val="00B0F0"/>
                </a:solidFill>
              </a:rPr>
              <a:t>life and  work, then?</a:t>
            </a:r>
            <a:br>
              <a:rPr lang="en-IN" b="1" dirty="0" smtClean="0">
                <a:solidFill>
                  <a:srgbClr val="00B0F0"/>
                </a:solidFill>
              </a:rPr>
            </a:br>
            <a:r>
              <a:rPr lang="en-IN" b="1" dirty="0">
                <a:solidFill>
                  <a:srgbClr val="00B0F0"/>
                </a:solidFill>
              </a:rPr>
              <a:t/>
            </a:r>
            <a:br>
              <a:rPr lang="en-IN" b="1" dirty="0">
                <a:solidFill>
                  <a:srgbClr val="00B0F0"/>
                </a:solidFill>
              </a:rPr>
            </a:br>
            <a:r>
              <a:rPr lang="en-IN" b="1" dirty="0" smtClean="0">
                <a:solidFill>
                  <a:srgbClr val="00B0F0"/>
                </a:solidFill>
              </a:rPr>
              <a:t/>
            </a:r>
            <a:br>
              <a:rPr lang="en-IN" b="1" dirty="0" smtClean="0">
                <a:solidFill>
                  <a:srgbClr val="00B0F0"/>
                </a:solidFill>
              </a:rPr>
            </a:br>
            <a:r>
              <a:rPr lang="en-IN" sz="11500" b="1" dirty="0">
                <a:solidFill>
                  <a:srgbClr val="FFC000"/>
                </a:solidFill>
              </a:rPr>
              <a:t>THANK YOU</a:t>
            </a:r>
            <a:endParaRPr lang="en-IN" b="1" dirty="0">
              <a:solidFill>
                <a:srgbClr val="FFC000"/>
              </a:solidFill>
            </a:endParaRPr>
          </a:p>
        </p:txBody>
      </p:sp>
      <p:pic>
        <p:nvPicPr>
          <p:cNvPr id="3"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6096000"/>
            <a:ext cx="1219200" cy="861364"/>
          </a:xfrm>
          <a:prstGeom prst="rect">
            <a:avLst/>
          </a:prstGeom>
        </p:spPr>
      </p:pic>
    </p:spTree>
  </p:cSld>
  <p:clrMapOvr>
    <a:masterClrMapping/>
  </p:clrMapOvr>
  <p:transition spd="slow">
    <p:newsflash/>
    <p:sndAc>
      <p:stSnd>
        <p:snd r:embed="rId2" name="cashreg.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6416</TotalTime>
  <Words>2663</Words>
  <Application>Microsoft Office PowerPoint</Application>
  <PresentationFormat>Widescreen</PresentationFormat>
  <Paragraphs>194</Paragraphs>
  <Slides>96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96</vt:i4>
      </vt:variant>
    </vt:vector>
  </HeadingPairs>
  <TitlesOfParts>
    <vt:vector size="103" baseType="lpstr">
      <vt:lpstr>Arial</vt:lpstr>
      <vt:lpstr>Bahnschrift Light</vt:lpstr>
      <vt:lpstr>Calibri</vt:lpstr>
      <vt:lpstr>Century Gothic</vt:lpstr>
      <vt:lpstr>Tahoma</vt:lpstr>
      <vt:lpstr>Wingdings 3</vt:lpstr>
      <vt:lpstr>Ion</vt:lpstr>
      <vt:lpstr>MAGIC THROUGH HEART PSYCOLOGY AND COSULTANCY PANVEL WWW.MAGICTHROUGHHEART.COM WWW.MTH.ORG.IN</vt:lpstr>
      <vt:lpstr>Integrity Corrected</vt:lpstr>
      <vt:lpstr>Contribution of science to improving quality of life, through improved  ‘Human Consciousness’:  1. Newton’s ‘Law of Motion’, 2. Darwin’s ‘Natural Selection’ and 3. Einstein's ‘Theory of Relativity’. </vt:lpstr>
      <vt:lpstr>We play various roles and are interpreted differently by different experts. Since we believe in, therefore, are subject for exploitation. For the purpose of our betterment, the need is to learn making connections to understand the impact of occurrences happening inside and outside of our existence.  (Salesman is hidden in an expert.) </vt:lpstr>
      <vt:lpstr>  Reptile mentality refers to under developed limbic system, i.e. snake is very sensitive to cold and hot temperatures. During extremities it is only concerned with its safety  ignoring all other needs of the body. Once temperature becomes normal, the snake comes out from its hiding place and immediately goes for hunting frog or mouse whichever prey is available. Soon after, filling the stomach it needs a partner for procreation.  (Decision making (intellect) begins with snake.)  </vt:lpstr>
      <vt:lpstr>Limbic System</vt:lpstr>
      <vt:lpstr>PowerPoint Presentation</vt:lpstr>
      <vt:lpstr>PowerPoint Presentation</vt:lpstr>
      <vt:lpstr>PowerPoint Presentation</vt:lpstr>
      <vt:lpstr>PowerPoint Presentation</vt:lpstr>
      <vt:lpstr>Like snake, poor and backward people of society are unconcerned with   developmental  aspects but focus only on reservation and secured job as a measure of ‘safety’. (They  are restricted to limbic system.) Since they are human beings, therefore, they fill the stomach with traditional food without bothering for its nourishing value. Once they feel comfortable and get money their priority is to go to restaurant for delicious food with entertainment facilities and rush for the girl/ boy friend (partner) for the purpose of procreation.</vt:lpstr>
      <vt:lpstr>Such life style is physiologically known for sympathetic dominance which is very active but susceptible to weaken the body’s metabolism (particularly, anabolism). As a result, poor and backward are prone to life threatening diseases and are exploited by politicians who can encash their ‘safety’ concern.</vt:lpstr>
      <vt:lpstr>Results of election campaigning – development-vs-reservation or free electricity and water – confirm reptile mentality of voters of two states. That is, Delhi, the capital of the country and union territory and Bihar, rich with historical importance.   Politicians of both the states credited for the victory suffer with life threatening diseases like severe heart problems, hypertension and diabetes. Likewise, people of Delhi suffered with Dengue and other life threatening diseases as they are susceptible to invite sickness.</vt:lpstr>
      <vt:lpstr>They are very much after miracles as a solution to their problems.</vt:lpstr>
      <vt:lpstr>Freedom cannot be received as a token of ‘gift’. It can only be attained by paying the cost.</vt:lpstr>
      <vt:lpstr>Other side of the story</vt:lpstr>
      <vt:lpstr>ONGC sneezes, the nation shivers.  IEOT plays a vital role in ONGC’s  contribution to National Economy. Since you are significant to IEOT, therefore, ONGC expects a lot from you. Your transfer and promotion is linked with such expectation.</vt:lpstr>
      <vt:lpstr>IEOT being R&amp;D institute is responsible for giving solutions to future problems of ONGC.  See the dilemma of life – limbic system of poor and backward is restricted to reptile mentality, that is susceptible for sickness and poverty.</vt:lpstr>
      <vt:lpstr>On the other hand</vt:lpstr>
      <vt:lpstr>Those responsible for creating future, can’t fill the gap and give shape to the structure of data that is raw and incomplete, without active support of limbic system which is connected with cerebrum.  In fact, in their life limbic system in coordination with enteric nervous system does miracles.  (All therapies use power of enteric nervous system to give relief.)</vt:lpstr>
      <vt:lpstr>Unfortunately, examination oriented education system and bureaucratic style of functioning forces the limbic system not to evolve for actualization purposes.</vt:lpstr>
      <vt:lpstr>As a voter you expect all the comforts but as ONGCian you are expected by ONGC to give your best.  (Gap between the two is a source of our all sufferings and failures. It compels us to live  double life, full of illegitimacy. Otherwise, integrity can lead us to realize completeness of life.)</vt:lpstr>
      <vt:lpstr>Your promotion is linked with ‘PAR’  Imagine the consequences. Your controlling officer  rates you extraordinarily for all the attributes but in the column of ‘INTEGRITY’ he writes – “doubtful”.</vt:lpstr>
      <vt:lpstr>Psychology of ‘Integrity’  Crux of integrity is loving oneself. You may be extraordinarily brilliant in conceiving the pros and cons of a problem. You may be excellent in getting the job done.</vt:lpstr>
      <vt:lpstr>But in case of work, life and relationships we have no option other than following ‘trial and error’ method. That is, each time we have a bunch of keys for opening the door. Each time lock and bunch of keys are different in their size and form.  (We all without any disparity are equal with regard to this aspect of life which is directly linked with crossing the hurdle of ‘Natural Selection’.)</vt:lpstr>
      <vt:lpstr>Trial refers to:  Lock is opened in first attempt. Otherwise, it will be an ‘error’, i.e. mistake for me and access for other person. May be a close or intimate in relationship.  We can’t survive with the feeling of guilt as it saps our energy.</vt:lpstr>
      <vt:lpstr>Forgiveness is the only key.  I must forgive myself for my mistake. Similarly, I must forgive others for their mistakes (or accesses). In addition, I must learn seeking forgiveness from other person close/ intimate to me who suffered due to my errors.  Hence, integrity is an outcome of the ‘art of forgiveness’ which demands courage on my part.</vt:lpstr>
      <vt:lpstr>Life cannot be realized in its completeness without taking a risk.   Once loving oneself takes place, everything, even risk taking becomes secondary.</vt:lpstr>
      <vt:lpstr>welcome to INTEGRITY</vt:lpstr>
      <vt:lpstr>INTEGRITY</vt:lpstr>
      <vt:lpstr>…contd.</vt:lpstr>
      <vt:lpstr>It is not possible for fools, greedy, self-centred and/or selfish people. You will notice a wide gap between what they say and do.</vt:lpstr>
      <vt:lpstr>….contd.</vt:lpstr>
      <vt:lpstr>This consciousness includes creativity, intuition, values of life, emotional capabilities and all other logical and analytical faculties.  This is the reason that integrity surpasses all attributes of the world.</vt:lpstr>
      <vt:lpstr>Integrity refers to:</vt:lpstr>
      <vt:lpstr>The refore!!!!</vt:lpstr>
      <vt:lpstr>introspect</vt:lpstr>
      <vt:lpstr>....contd.</vt:lpstr>
      <vt:lpstr>  For bright future of ONGC, the criteria of promotion and posting in IEOT should be:  First condition should be integrity of the person, second condition should be his level of motivation, third should be his capability to work, fourth condition should be his level of understanding, fifth should be his knowledge and last, the sixth should be his experience.    </vt:lpstr>
      <vt:lpstr>because!!!!</vt:lpstr>
      <vt:lpstr>Motivation is dangerous in absence of integrity, without motivation capability is barren, without capability understanding is incomplete, without understanding knowledge is meaningless, without knowledge experience is blind.  People can use experience of other fields. Hence, either it can be ignored or can be given to the person through various means.</vt:lpstr>
      <vt:lpstr>Shadow side of life</vt:lpstr>
      <vt:lpstr>Continuing struggle refers to:</vt:lpstr>
      <vt:lpstr>How???</vt:lpstr>
      <vt:lpstr>Like physical heart</vt:lpstr>
      <vt:lpstr>Without shadow</vt:lpstr>
      <vt:lpstr>Loving one self in its completeness is not a joke. It means we love that part of our life also. If that  is exposed before others, we may be rejected or condemned like anything by the society.  Therefore, loving one self is not possible for greedy, weak, coward and fools.</vt:lpstr>
      <vt:lpstr> If someone loves this part of life also, it means he/she cares it. Caring becomes curing in view of  health. Meaning of caring becomes, as a token of affection, carrying the heavy weight baby in her laps by a loving mother.  Loving oneself means  caring the weaknesses and vulnerabilities.  Considering  them as  a very important aspect of life. Sometimes, we carry them on our shoulders.  (One cannot love in totality in absence of courage.) </vt:lpstr>
      <vt:lpstr>Accepting  shadow side creates opportunity for…..</vt:lpstr>
      <vt:lpstr>1. Going ahead of the perceived opportunity:  feeling all the feelings in dark, light of torch becomes more effective. (Talents and strengths become more powerful and effective when we accept and love our weaknesses and vulnerabilities.)</vt:lpstr>
      <vt:lpstr>2. Realizing self-acceptance in its completeness:  loving one self in a very refined manner  we know what we are, hence,  more opportunities are created for development.</vt:lpstr>
      <vt:lpstr>  3. Instead of hiding or ignoring the weaknesses and vulnerabilities, we explore, attempt to know and accept:  so that,  ignoring/hiding won’t appear like bad luck (those don’t practice they die or suffer severe injuries in accident)  it helps in using the weaknesses and vulnerabilities in a very creative manner. (Recall, Mahatma Gandhi’s article, “Shyness my shield”.)  </vt:lpstr>
      <vt:lpstr>4. It helps in:  getting freedom from deep seated emotional blocks of guilt, depression, resentments and self-pity.</vt:lpstr>
      <vt:lpstr>5. It helps in developing trust-worthy relations or we attempt to improve the relations through independent analysis.  For this, with open-heart we work to improve the relations which have been broken due to our fault.</vt:lpstr>
      <vt:lpstr>6. Get freedom from the invisible bag, we carry  on our back.  We carry this bag since the time when we were growing as a new born. Our parents, guardians, elders and teachers for the sake of discipline, obedience and cultivating good habits provided wrong parenting/nurturing/or teaching.</vt:lpstr>
      <vt:lpstr>Don’t weep, don’t shout, no arguments, sit silently, no complaint, say ‘sorry’, and so on.  In other words, we get freedom from the ill-effects of wrong parenting.</vt:lpstr>
      <vt:lpstr>In fact, as we grow old weight of this invisible bag becomes heavier. In middle age, such weight reaches its  climax.  As a result, we suffer with chronic diseases like – backache, blood pressure, diabetes, asthma, arthritis, eczema, etc.</vt:lpstr>
      <vt:lpstr>Message of these diseases is very clear –  neither we have attempted to explore, to know or  to accept the shadow side; nor we love our-self.</vt:lpstr>
      <vt:lpstr>Then, what???</vt:lpstr>
      <vt:lpstr>So far, you have been either working for character values and compromises or winning the race of competition. It is due to heredity, parenting, nurturing and/or teachings. Physiologically, either parasympathetic or sympathetic dominance. Likewise, getting relief through managing the enteric nervous system and energy centers.   (Dadi Amma ke nuskhe fall in this category of miracles also.</vt:lpstr>
      <vt:lpstr>Whereas, need is a balance between sympathetic and parasympathetic nervous system and practice of integrity. Activity represents activation of sympathetic nervous system. Practice of deep breathing activates parasympathetic nervous system.</vt:lpstr>
      <vt:lpstr>No one other than you can establish  this balance between the two.  For resilience you need to use all the muscles and joints of the bones. Practice some exercises at least for one hour a day.  It is very much required by those who believe in compromises. Likewise, practice of deep breathing after an activity that is strenuous in nature is essential for those who believe in success, a  mantra of life.</vt:lpstr>
      <vt:lpstr>Develop the habit of writing early morning notes….. (A method  for ONGCians to get support from limbic system for creating ‘Future’.)</vt:lpstr>
      <vt:lpstr>Your aim should be:</vt:lpstr>
      <vt:lpstr>….contd.</vt:lpstr>
      <vt:lpstr>Your commitment should be:</vt:lpstr>
      <vt:lpstr>…..contd.</vt:lpstr>
      <vt:lpstr>Pl go through slides nos. 29 to 33 and 49 to 57. Try to understand and feel in your heart, ‘What is the message behind each slide?’.</vt:lpstr>
      <vt:lpstr>INTEGRITY</vt:lpstr>
      <vt:lpstr>Integrity takes place when we feel gratified and thank to God for what we have.</vt:lpstr>
      <vt:lpstr>...contd.</vt:lpstr>
      <vt:lpstr>When we seriously carry our family/team members and move ahead. We feel, we say and do something to motivate for achieving the group-goal. Then integrity takes place.</vt:lpstr>
      <vt:lpstr>PowerPoint Presentation</vt:lpstr>
      <vt:lpstr>When we learn from our experiences which are good or bad. Then a very specific type of consciousness emerges in us. It is very sensitive to feel ‘what’ close and intimate need. At the same time, it is very powerful to inspire them to do what we need. </vt:lpstr>
      <vt:lpstr>This consciousness includes creativity, intuition, values of life, emotional capabilities and all other logical and analytical faculties.  This is the reason that integrity surpasses all attributes of the world.</vt:lpstr>
      <vt:lpstr>1. Going ahead of the perceived opportunity:  feeling all the feelings  in dark light of torch becomes more effective. (Talents and strengths become more powerful and effective when we accept and love our weaknesses and vulnerabilities.)</vt:lpstr>
      <vt:lpstr>Light of torch becomes very powerful when we put it into a dark corner of a cave.</vt:lpstr>
      <vt:lpstr>2. Realizing self-acceptance in its completeness:  loving one self in a very refined manner  we know what we are, hence,  more opportunities are created for development.</vt:lpstr>
      <vt:lpstr>Realization of self acceptance in its completeness creates opportunities for our growth and development.</vt:lpstr>
      <vt:lpstr>  3. Instead of hiding or ignoring the weaknesses and vulnerabilities, we explore, attempt to know and accept:  so that,  ignoring/hiding won’t appear like bad luck (those don’t practice they die or suffer severe injuries in accident)  it helps in using the weaknesses and vulnerabilities in a very creative manner. (Recall, Mahatma Gandhi’s article, “Shyness my shield”.)  </vt:lpstr>
      <vt:lpstr>Exploring, knowing, understanding and loving the weaknesses and vulnerabilities by talking with our pain help us in creating good-fortune.</vt:lpstr>
      <vt:lpstr>4. It helps in:  getting freedom from deep seated emotional blocks of guilt, depression, resentments and self-pity.</vt:lpstr>
      <vt:lpstr>This is in fact freedom from past. It is known as Mukti, Nirvana, etc.</vt:lpstr>
      <vt:lpstr>5. It helps in developing trust-worthy relations or we attempt to improve the relations through independent analysis.  For this, with open-heart we work to improve the relations which have been broken due to our fault.</vt:lpstr>
      <vt:lpstr>For better future, it is important to improve relations, even if it was worst kind of relationship. It will help in having better intimate partner.</vt:lpstr>
      <vt:lpstr>6. Get freedom from the invisible bag, we carry  on our back.  We carry this bag since the time when we were growing as a new born. Our parents, guardians, elders and teachers for the sake of discipline, obedience and cultivating good habits provided wrong parenting/nurturing/or teaching.</vt:lpstr>
      <vt:lpstr>Don’t weep, don’t shout, no arguments, sit silently, no complaint, say ‘sorry’, and so on.  In other words, we get freedom from the ill-effects of wrong parenting.</vt:lpstr>
      <vt:lpstr>In fact, as we grow old weight of this invisible bag becomes heavier. In middle age, such weight reaches its  climax.  As a result, we suffer with chronic diseases like – backache, blood pressure, diabetes, asthma, arthritis, eczema, etc.</vt:lpstr>
      <vt:lpstr>Message of these diseases is very clear –  neither we have attempted to explore, to know or  to accept the shadow side; nor we love our-self.</vt:lpstr>
      <vt:lpstr>Without changing our past we are able to get benefits from the past experiences. This is very useful for those who are sick, frustrated with married life, etc.</vt:lpstr>
      <vt:lpstr>now!!!!!!</vt:lpstr>
      <vt:lpstr>Imagine for few moments:  the consequences, if you begin loving your being and live the life with complete integrity?</vt:lpstr>
      <vt:lpstr>Imagine:  the consequences, if you begin using your energy in creative use of your weaknesses and vulnerabilities?</vt:lpstr>
      <vt:lpstr>Imagine:  the consequences if you begin your total energy in creating future of Human Consciousness?</vt:lpstr>
      <vt:lpstr>If each member of IEOT and your family is committed to live with integrity?</vt:lpstr>
      <vt:lpstr>Imagine:  how will you feel about your  life and  work, then?   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Ganesh</dc:creator>
  <cp:lastModifiedBy>Ganesh</cp:lastModifiedBy>
  <cp:revision>419</cp:revision>
  <dcterms:created xsi:type="dcterms:W3CDTF">1601-01-01T00:00:00Z</dcterms:created>
  <dcterms:modified xsi:type="dcterms:W3CDTF">2018-04-22T17:36:13Z</dcterms:modified>
</cp:coreProperties>
</file>