
<file path=[Content_Types].xml><?xml version="1.0" encoding="utf-8"?>
<Types xmlns="http://schemas.openxmlformats.org/package/2006/content-types">
  <Default Extension="png" ContentType="image/png"/>
  <Default Extension="wmf" ContentType="image/x-wmf"/>
  <Default Extension="rels" ContentType="application/vnd.openxmlformats-package.relationships+xml"/>
  <Default Extension="xml" ContentType="application/xml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2" r:id="rId1"/>
  </p:sldMasterIdLst>
  <p:sldIdLst>
    <p:sldId id="279" r:id="rId2"/>
    <p:sldId id="278" r:id="rId3"/>
    <p:sldId id="256" r:id="rId4"/>
    <p:sldId id="259" r:id="rId5"/>
    <p:sldId id="257" r:id="rId6"/>
    <p:sldId id="258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516" y="7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77A61213-DD96-4BDE-B32E-85F5399F07DE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25873024"/>
      </p:ext>
    </p:extLst>
  </p:cSld>
  <p:clrMapOvr>
    <a:masterClrMapping/>
  </p:clrMapOvr>
  <p:transition spd="slow">
    <p:newsflash/>
    <p:sndAc>
      <p:stSnd>
        <p:snd r:embed="rId1" name="cashreg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8D4DE-7895-478A-AD83-9CFAD7D5503A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16013372"/>
      </p:ext>
    </p:extLst>
  </p:cSld>
  <p:clrMapOvr>
    <a:masterClrMapping/>
  </p:clrMapOvr>
  <p:transition spd="slow">
    <p:newsflash/>
    <p:sndAc>
      <p:stSnd>
        <p:snd r:embed="rId1" name="cashreg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FDB0618-EB04-4D2D-836E-75CE3EFB797C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11156294"/>
      </p:ext>
    </p:extLst>
  </p:cSld>
  <p:clrMapOvr>
    <a:masterClrMapping/>
  </p:clrMapOvr>
  <p:transition spd="slow">
    <p:newsflash/>
    <p:sndAc>
      <p:stSnd>
        <p:snd r:embed="rId1" name="cashreg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5FC39-C445-43C7-88AD-DBA2DC68785A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97160817"/>
      </p:ext>
    </p:extLst>
  </p:cSld>
  <p:clrMapOvr>
    <a:masterClrMapping/>
  </p:clrMapOvr>
  <p:transition spd="slow">
    <p:newsflash/>
    <p:sndAc>
      <p:stSnd>
        <p:snd r:embed="rId1" name="cashreg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D9A0F-FD0F-4B1D-8280-E5719E13FC1C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12243450"/>
      </p:ext>
    </p:extLst>
  </p:cSld>
  <p:clrMapOvr>
    <a:masterClrMapping/>
  </p:clrMapOvr>
  <p:transition spd="slow">
    <p:newsflash/>
    <p:sndAc>
      <p:stSnd>
        <p:snd r:embed="rId1" name="cashreg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92611-EDAF-422B-92F3-D7F40D57419C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25370689"/>
      </p:ext>
    </p:extLst>
  </p:cSld>
  <p:clrMapOvr>
    <a:masterClrMapping/>
  </p:clrMapOvr>
  <p:transition spd="slow">
    <p:newsflash/>
    <p:sndAc>
      <p:stSnd>
        <p:snd r:embed="rId1" name="cashreg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2A9E2-FF54-4907-B50D-3C6B05460213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83538519"/>
      </p:ext>
    </p:extLst>
  </p:cSld>
  <p:clrMapOvr>
    <a:masterClrMapping/>
  </p:clrMapOvr>
  <p:transition spd="slow">
    <p:newsflash/>
    <p:sndAc>
      <p:stSnd>
        <p:snd r:embed="rId1" name="cashreg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DD600-16EA-4EB2-9CDC-E813A45498B9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27319486"/>
      </p:ext>
    </p:extLst>
  </p:cSld>
  <p:clrMapOvr>
    <a:masterClrMapping/>
  </p:clrMapOvr>
  <p:transition spd="slow">
    <p:newsflash/>
    <p:sndAc>
      <p:stSnd>
        <p:snd r:embed="rId1" name="cashreg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2AD0D-E3C4-4C59-911B-F2AA80434CCA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53506909"/>
      </p:ext>
    </p:extLst>
  </p:cSld>
  <p:clrMapOvr>
    <a:masterClrMapping/>
  </p:clrMapOvr>
  <p:transition spd="slow">
    <p:newsflash/>
    <p:sndAc>
      <p:stSnd>
        <p:snd r:embed="rId1" name="cashreg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91195-CE34-426C-83B3-D00226C0B0ED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605477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E4291195-CE34-426C-83B3-D00226C0B0ED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891346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E4291195-CE34-426C-83B3-D00226C0B0ED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052636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E4291195-CE34-426C-83B3-D00226C0B0ED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853815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91195-CE34-426C-83B3-D00226C0B0ED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979377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91195-CE34-426C-83B3-D00226C0B0ED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383603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760AE-9F0A-4775-875C-8098141CEF85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51027487"/>
      </p:ext>
    </p:extLst>
  </p:cSld>
  <p:clrMapOvr>
    <a:masterClrMapping/>
  </p:clrMapOvr>
  <p:transition spd="slow">
    <p:newsflash/>
    <p:sndAc>
      <p:stSnd>
        <p:snd r:embed="rId1" name="cashreg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2-HD-BT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7441E1A2-5ABF-48A8-AC7F-2F0F82493A8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50595069"/>
      </p:ext>
    </p:extLst>
  </p:cSld>
  <p:clrMapOvr>
    <a:masterClrMapping/>
  </p:clrMapOvr>
  <p:transition spd="slow">
    <p:newsflash/>
    <p:sndAc>
      <p:stSnd>
        <p:snd r:embed="rId1" name="cashreg.wav"/>
      </p:stSnd>
    </p:sndAc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audio" Target="../media/audio1.wav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TOP.png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291195-CE34-426C-83B3-D00226C0B0ED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313274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3" r:id="rId1"/>
    <p:sldLayoutId id="2147483884" r:id="rId2"/>
    <p:sldLayoutId id="2147483885" r:id="rId3"/>
    <p:sldLayoutId id="2147483886" r:id="rId4"/>
    <p:sldLayoutId id="2147483887" r:id="rId5"/>
    <p:sldLayoutId id="2147483888" r:id="rId6"/>
    <p:sldLayoutId id="2147483889" r:id="rId7"/>
    <p:sldLayoutId id="2147483890" r:id="rId8"/>
    <p:sldLayoutId id="2147483891" r:id="rId9"/>
    <p:sldLayoutId id="2147483892" r:id="rId10"/>
    <p:sldLayoutId id="2147483893" r:id="rId11"/>
    <p:sldLayoutId id="2147483894" r:id="rId12"/>
    <p:sldLayoutId id="2147483895" r:id="rId13"/>
    <p:sldLayoutId id="2147483896" r:id="rId14"/>
    <p:sldLayoutId id="2147483897" r:id="rId15"/>
    <p:sldLayoutId id="2147483898" r:id="rId16"/>
    <p:sldLayoutId id="2147483899" r:id="rId17"/>
  </p:sldLayoutIdLst>
  <p:transition spd="slow">
    <p:newsflash/>
    <p:sndAc>
      <p:stSnd>
        <p:snd r:embed="rId19" name="cashreg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magicthroughheart.com/" TargetMode="External"/><Relationship Id="rId4" Type="http://schemas.openxmlformats.org/officeDocument/2006/relationships/hyperlink" Target="http://www.mth.org.in/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8385" y="0"/>
            <a:ext cx="5498544" cy="347517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371598" y="3087469"/>
            <a:ext cx="100921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Tw Cen MT Condensed (Headings)"/>
              </a:rPr>
              <a:t>MAGIC THROUGH HEART PSYCOLOGY AND COSULTANCY</a:t>
            </a:r>
          </a:p>
          <a:p>
            <a:pPr algn="ctr"/>
            <a:r>
              <a:rPr lang="en-US" dirty="0" smtClean="0">
                <a:latin typeface="Tw Cen MT Condensed (Headings)"/>
              </a:rPr>
              <a:t>PANVEL</a:t>
            </a: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4297280" y="3733800"/>
            <a:ext cx="4240756" cy="1855637"/>
          </a:xfrm>
          <a:prstGeom prst="rect">
            <a:avLst/>
          </a:prstGeom>
        </p:spPr>
        <p:txBody>
          <a:bodyPr>
            <a:normAutofit fontScale="92500"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/>
            <a:r>
              <a:rPr lang="en-US" dirty="0" smtClean="0"/>
              <a:t>By Dr. Vinod K. Gupta</a:t>
            </a:r>
          </a:p>
          <a:p>
            <a:pPr algn="ctr" fontAlgn="auto"/>
            <a:r>
              <a:rPr lang="en-US" dirty="0" smtClean="0"/>
              <a:t>Magic Through Heart </a:t>
            </a:r>
          </a:p>
          <a:p>
            <a:pPr algn="ctr" fontAlgn="auto"/>
            <a:r>
              <a:rPr lang="en-US" dirty="0" smtClean="0"/>
              <a:t>(</a:t>
            </a:r>
            <a:r>
              <a:rPr lang="en-US" dirty="0" smtClean="0">
                <a:hlinkClick r:id="rId4"/>
              </a:rPr>
              <a:t>www.mth.org.in</a:t>
            </a:r>
            <a:endParaRPr lang="en-US" dirty="0" smtClean="0"/>
          </a:p>
          <a:p>
            <a:pPr algn="ctr" fontAlgn="auto"/>
            <a:r>
              <a:rPr lang="en-US" dirty="0" smtClean="0">
                <a:hlinkClick r:id="rId5"/>
              </a:rPr>
              <a:t>www.magicthroughheart.com</a:t>
            </a:r>
            <a:r>
              <a:rPr lang="en-US" dirty="0" smtClean="0"/>
              <a:t> )</a:t>
            </a:r>
          </a:p>
          <a:p>
            <a:pPr algn="ctr" fontAlgn="auto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9057009"/>
      </p:ext>
    </p:extLst>
  </p:cSld>
  <p:clrMapOvr>
    <a:masterClrMapping/>
  </p:clrMapOvr>
  <p:transition spd="slow">
    <p:newsflash/>
    <p:sndAc>
      <p:stSnd>
        <p:snd r:embed="rId2" name="cashreg.wav"/>
      </p:stSnd>
    </p:sndAc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2" name="Rectangle 4"/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6858000"/>
          </a:xfrm>
        </p:spPr>
        <p:txBody>
          <a:bodyPr/>
          <a:lstStyle/>
          <a:p>
            <a:pPr algn="ctr"/>
            <a:r>
              <a:rPr lang="en-US" altLang="en-US" sz="3100" b="1"/>
              <a:t>WELCOME</a:t>
            </a:r>
            <a:br>
              <a:rPr lang="en-US" altLang="en-US" sz="3100" b="1"/>
            </a:br>
            <a:r>
              <a:rPr lang="en-US" altLang="en-US" sz="3100" b="1"/>
              <a:t>TO</a:t>
            </a:r>
            <a:r>
              <a:rPr lang="en-US" altLang="en-US" sz="4400" b="1"/>
              <a:t/>
            </a:r>
            <a:br>
              <a:rPr lang="en-US" altLang="en-US" sz="4400" b="1"/>
            </a:br>
            <a:r>
              <a:rPr lang="en-US" altLang="en-US" sz="8000" b="1"/>
              <a:t>BODY</a:t>
            </a:r>
            <a:r>
              <a:rPr lang="en-US" altLang="en-US" sz="6000" b="1"/>
              <a:t> </a:t>
            </a:r>
            <a:r>
              <a:rPr lang="en-US" altLang="en-US" sz="8000" b="1"/>
              <a:t>DOMINATES </a:t>
            </a:r>
            <a:br>
              <a:rPr lang="en-US" altLang="en-US" sz="8000" b="1"/>
            </a:br>
            <a:r>
              <a:rPr lang="en-US" altLang="en-US" sz="8000" b="1"/>
              <a:t>THE MIND </a:t>
            </a:r>
            <a:br>
              <a:rPr lang="en-US" altLang="en-US" sz="8000" b="1"/>
            </a:br>
            <a:r>
              <a:rPr lang="en-US" altLang="en-US" sz="4000" b="1"/>
              <a:t>(Aayurvedic description of glands)</a:t>
            </a:r>
          </a:p>
        </p:txBody>
      </p:sp>
    </p:spTree>
  </p:cSld>
  <p:clrMapOvr>
    <a:masterClrMapping/>
  </p:clrMapOvr>
  <p:transition spd="slow">
    <p:newsflash/>
    <p:sndAc>
      <p:stSnd>
        <p:snd r:embed="rId2" name="cashreg.wav"/>
      </p:stSnd>
    </p:sndAc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Rectangle 5"/>
          <p:cNvSpPr>
            <a:spLocks noGrp="1" noChangeArrowheads="1"/>
          </p:cNvSpPr>
          <p:nvPr>
            <p:ph type="title"/>
          </p:nvPr>
        </p:nvSpPr>
        <p:spPr>
          <a:xfrm>
            <a:off x="2667000" y="609600"/>
            <a:ext cx="9144000" cy="1447800"/>
          </a:xfrm>
        </p:spPr>
        <p:txBody>
          <a:bodyPr/>
          <a:lstStyle/>
          <a:p>
            <a:r>
              <a:rPr lang="en-US" altLang="en-US" sz="5900" dirty="0"/>
              <a:t>       BYOMA GRANTHI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idx="1"/>
          </p:nvPr>
        </p:nvSpPr>
        <p:spPr>
          <a:xfrm>
            <a:off x="2971800" y="1905000"/>
            <a:ext cx="8534400" cy="4419600"/>
          </a:xfrm>
        </p:spPr>
        <p:txBody>
          <a:bodyPr>
            <a:normAutofit/>
          </a:bodyPr>
          <a:lstStyle/>
          <a:p>
            <a:endParaRPr lang="en-US" altLang="en-US" sz="3600" dirty="0"/>
          </a:p>
          <a:p>
            <a:r>
              <a:rPr lang="en-US" altLang="en-US" sz="3600" dirty="0"/>
              <a:t>Organs – thyroid, parathyroid, tonsil, salivary glands etc.</a:t>
            </a:r>
          </a:p>
          <a:p>
            <a:r>
              <a:rPr lang="en-US" altLang="en-US" sz="3600" dirty="0"/>
              <a:t>Functions – helps keeping the body strong and healthy by eliminating the poisons of the diseases.</a:t>
            </a:r>
          </a:p>
          <a:p>
            <a:endParaRPr lang="en-US" altLang="en-US" sz="3600" dirty="0"/>
          </a:p>
        </p:txBody>
      </p:sp>
    </p:spTree>
  </p:cSld>
  <p:clrMapOvr>
    <a:masterClrMapping/>
  </p:clrMapOvr>
  <p:transition spd="slow">
    <p:newsflash/>
    <p:sndAc>
      <p:stSnd>
        <p:snd r:embed="rId2" name="cashreg.wav"/>
      </p:stSnd>
    </p:sndAc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4"/>
          <p:cNvSpPr>
            <a:spLocks noGrp="1" noChangeArrowheads="1"/>
          </p:cNvSpPr>
          <p:nvPr>
            <p:ph type="title"/>
          </p:nvPr>
        </p:nvSpPr>
        <p:spPr>
          <a:xfrm>
            <a:off x="381000" y="1219200"/>
            <a:ext cx="11582400" cy="5105400"/>
          </a:xfrm>
        </p:spPr>
        <p:txBody>
          <a:bodyPr>
            <a:normAutofit/>
          </a:bodyPr>
          <a:lstStyle/>
          <a:p>
            <a:pPr algn="ctr"/>
            <a:r>
              <a:rPr lang="en-US" altLang="en-US" sz="5500" dirty="0" smtClean="0"/>
              <a:t>“</a:t>
            </a:r>
            <a:r>
              <a:rPr lang="en-US" altLang="en-US" sz="5500" dirty="0" err="1" smtClean="0"/>
              <a:t>Byoma</a:t>
            </a:r>
            <a:r>
              <a:rPr lang="en-US" altLang="en-US" sz="5500" dirty="0" smtClean="0"/>
              <a:t> </a:t>
            </a:r>
            <a:r>
              <a:rPr lang="en-US" altLang="en-US" sz="5500" dirty="0" err="1" smtClean="0"/>
              <a:t>granthi</a:t>
            </a:r>
            <a:r>
              <a:rPr lang="en-US" altLang="en-US" sz="5500" dirty="0" smtClean="0"/>
              <a:t>” </a:t>
            </a:r>
            <a:r>
              <a:rPr lang="en-US" altLang="en-US" sz="5500" dirty="0"/>
              <a:t>of the females is much stronger than that of the males.</a:t>
            </a:r>
          </a:p>
        </p:txBody>
      </p:sp>
    </p:spTree>
  </p:cSld>
  <p:clrMapOvr>
    <a:masterClrMapping/>
  </p:clrMapOvr>
  <p:transition spd="slow">
    <p:newsflash/>
    <p:sndAc>
      <p:stSnd>
        <p:snd r:embed="rId2" name="cashreg.wav"/>
      </p:stSnd>
    </p:sndAc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2743200" y="609600"/>
            <a:ext cx="9144000" cy="1143000"/>
          </a:xfrm>
        </p:spPr>
        <p:txBody>
          <a:bodyPr/>
          <a:lstStyle/>
          <a:p>
            <a:r>
              <a:rPr lang="en-US" altLang="en-US" sz="6500" dirty="0"/>
              <a:t>       BYOMA GRANTHI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2133600" y="1981200"/>
            <a:ext cx="7772400" cy="472440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None/>
            </a:pPr>
            <a:r>
              <a:rPr lang="en-US" altLang="en-US" sz="3600" dirty="0"/>
              <a:t>In case of supremacy – </a:t>
            </a:r>
            <a:endParaRPr lang="en-US" altLang="en-US" sz="3600" dirty="0" smtClean="0"/>
          </a:p>
          <a:p>
            <a:pPr>
              <a:buFont typeface="Wingdings" panose="05000000000000000000" pitchFamily="2" charset="2"/>
              <a:buNone/>
            </a:pPr>
            <a:r>
              <a:rPr lang="en-US" altLang="en-US" sz="3600" dirty="0" smtClean="0"/>
              <a:t>body system possesses </a:t>
            </a:r>
            <a:r>
              <a:rPr lang="en-US" altLang="en-US" sz="3600" dirty="0"/>
              <a:t>a mind full </a:t>
            </a:r>
            <a:r>
              <a:rPr lang="en-US" altLang="en-US" sz="3600" dirty="0" smtClean="0"/>
              <a:t>of goodness </a:t>
            </a:r>
          </a:p>
          <a:p>
            <a:pPr>
              <a:buFont typeface="Wingdings" panose="05000000000000000000" pitchFamily="2" charset="2"/>
              <a:buNone/>
            </a:pPr>
            <a:endParaRPr lang="en-US" altLang="en-US" sz="3600" dirty="0"/>
          </a:p>
          <a:p>
            <a:pPr>
              <a:buFont typeface="Wingdings" panose="05000000000000000000" pitchFamily="2" charset="2"/>
              <a:buNone/>
            </a:pPr>
            <a:r>
              <a:rPr lang="en-US" altLang="en-US" sz="3600" dirty="0" smtClean="0"/>
              <a:t>i.e</a:t>
            </a:r>
            <a:r>
              <a:rPr lang="en-US" altLang="en-US" sz="3600" dirty="0"/>
              <a:t>. affection, love, unselfishness are conspicuously present.</a:t>
            </a:r>
          </a:p>
          <a:p>
            <a:pPr>
              <a:buFont typeface="Wingdings" panose="05000000000000000000" pitchFamily="2" charset="2"/>
              <a:buNone/>
            </a:pPr>
            <a:endParaRPr lang="en-US" altLang="en-US" sz="3600" dirty="0"/>
          </a:p>
        </p:txBody>
      </p:sp>
    </p:spTree>
  </p:cSld>
  <p:clrMapOvr>
    <a:masterClrMapping/>
  </p:clrMapOvr>
  <p:transition spd="slow">
    <p:newsflash/>
    <p:sndAc>
      <p:stSnd>
        <p:snd r:embed="rId2" name="cashreg.wav"/>
      </p:stSnd>
    </p:sndAc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2362200" y="609600"/>
            <a:ext cx="9144000" cy="1143000"/>
          </a:xfrm>
        </p:spPr>
        <p:txBody>
          <a:bodyPr/>
          <a:lstStyle/>
          <a:p>
            <a:r>
              <a:rPr lang="en-US" altLang="en-US" sz="6500" dirty="0"/>
              <a:t>       BYOMA GRANTHI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1219200" y="1905000"/>
            <a:ext cx="10287000" cy="4648200"/>
          </a:xfrm>
        </p:spPr>
        <p:txBody>
          <a:bodyPr>
            <a:normAutofit/>
          </a:bodyPr>
          <a:lstStyle/>
          <a:p>
            <a:r>
              <a:rPr lang="en-US" altLang="en-US" sz="3500" dirty="0"/>
              <a:t>  In case of disorder – one loses placidity or equanimity of mind. </a:t>
            </a:r>
            <a:endParaRPr lang="en-US" altLang="en-US" sz="3500" dirty="0" smtClean="0"/>
          </a:p>
          <a:p>
            <a:endParaRPr lang="en-US" altLang="en-US" sz="3500" dirty="0" smtClean="0"/>
          </a:p>
          <a:p>
            <a:r>
              <a:rPr lang="en-US" altLang="en-US" sz="3500" dirty="0" smtClean="0"/>
              <a:t>Capacity </a:t>
            </a:r>
            <a:r>
              <a:rPr lang="en-US" altLang="en-US" sz="3500" dirty="0"/>
              <a:t>for high thinking and concentration declines. </a:t>
            </a:r>
            <a:endParaRPr lang="en-US" altLang="en-US" sz="3500" dirty="0" smtClean="0"/>
          </a:p>
          <a:p>
            <a:endParaRPr lang="en-US" altLang="en-US" sz="3500" dirty="0" smtClean="0"/>
          </a:p>
          <a:p>
            <a:r>
              <a:rPr lang="en-US" altLang="en-US" sz="3500" dirty="0" smtClean="0"/>
              <a:t>Indolence </a:t>
            </a:r>
            <a:r>
              <a:rPr lang="en-US" altLang="en-US" sz="3500" dirty="0"/>
              <a:t>and disinclination for any work become settled traits of one’s character.</a:t>
            </a:r>
          </a:p>
        </p:txBody>
      </p:sp>
    </p:spTree>
  </p:cSld>
  <p:clrMapOvr>
    <a:masterClrMapping/>
  </p:clrMapOvr>
  <p:transition spd="slow">
    <p:newsflash/>
    <p:sndAc>
      <p:stSnd>
        <p:snd r:embed="rId2" name="cashreg.wav"/>
      </p:stSnd>
    </p:sndAc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6500" dirty="0"/>
              <a:t>VAYU GRANTHI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2616200" y="2286000"/>
            <a:ext cx="8915400" cy="4038600"/>
          </a:xfrm>
        </p:spPr>
        <p:txBody>
          <a:bodyPr>
            <a:normAutofit/>
          </a:bodyPr>
          <a:lstStyle/>
          <a:p>
            <a:r>
              <a:rPr lang="en-US" altLang="en-US" sz="3600" dirty="0"/>
              <a:t>Organs – lungs, heart, thymus and cell making glands.</a:t>
            </a:r>
          </a:p>
          <a:p>
            <a:r>
              <a:rPr lang="en-US" altLang="en-US" sz="3600" dirty="0"/>
              <a:t>Functions – other organs of the body can afford to take rest but lungs and heart can never stop working.</a:t>
            </a:r>
          </a:p>
        </p:txBody>
      </p:sp>
    </p:spTree>
  </p:cSld>
  <p:clrMapOvr>
    <a:masterClrMapping/>
  </p:clrMapOvr>
  <p:transition spd="slow">
    <p:newsflash/>
    <p:sndAc>
      <p:stSnd>
        <p:snd r:embed="rId2" name="cashreg.wav"/>
      </p:stSnd>
    </p:sndAc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6500" dirty="0"/>
              <a:t>VAYU GRANTHI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2514600" y="2057401"/>
            <a:ext cx="9144000" cy="4876800"/>
          </a:xfrm>
        </p:spPr>
        <p:txBody>
          <a:bodyPr/>
          <a:lstStyle/>
          <a:p>
            <a:r>
              <a:rPr lang="en-US" altLang="en-US" sz="3600" dirty="0" smtClean="0"/>
              <a:t>In </a:t>
            </a:r>
            <a:r>
              <a:rPr lang="en-US" altLang="en-US" sz="3600" dirty="0"/>
              <a:t>case of supremacy – acquires </a:t>
            </a:r>
            <a:r>
              <a:rPr lang="en-US" altLang="en-US" sz="3600" dirty="0" smtClean="0"/>
              <a:t>self control</a:t>
            </a:r>
            <a:r>
              <a:rPr lang="en-US" altLang="en-US" sz="3600" dirty="0"/>
              <a:t>, a balanced temperament, purity of mind and he becomes a great unselfish worker. </a:t>
            </a:r>
            <a:endParaRPr lang="en-US" altLang="en-US" sz="3600" dirty="0" smtClean="0"/>
          </a:p>
          <a:p>
            <a:endParaRPr lang="en-US" altLang="en-US" sz="3600" dirty="0"/>
          </a:p>
          <a:p>
            <a:r>
              <a:rPr lang="en-US" altLang="en-US" sz="3600" dirty="0" smtClean="0"/>
              <a:t>Such </a:t>
            </a:r>
            <a:r>
              <a:rPr lang="en-US" altLang="en-US" sz="3600" dirty="0"/>
              <a:t>a sober, steady, unselfish and disciplined worker commands respect and esteem of society.</a:t>
            </a:r>
          </a:p>
        </p:txBody>
      </p:sp>
    </p:spTree>
  </p:cSld>
  <p:clrMapOvr>
    <a:masterClrMapping/>
  </p:clrMapOvr>
  <p:transition spd="slow">
    <p:newsflash/>
    <p:sndAc>
      <p:stSnd>
        <p:snd r:embed="rId2" name="cashreg.wav"/>
      </p:stSnd>
    </p:sndAc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5900" dirty="0"/>
              <a:t>VAYU GRANTHI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1295400" y="2286000"/>
            <a:ext cx="10591800" cy="37338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3500" dirty="0"/>
              <a:t> In case gets deranged </a:t>
            </a:r>
            <a:r>
              <a:rPr lang="en-US" altLang="en-US" sz="3500" dirty="0" smtClean="0"/>
              <a:t>:- 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endParaRPr lang="en-US" altLang="en-US" sz="3500" dirty="0"/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3500" dirty="0" smtClean="0"/>
              <a:t>Person </a:t>
            </a:r>
            <a:r>
              <a:rPr lang="en-US" altLang="en-US" sz="3500" dirty="0"/>
              <a:t>becomes mentally unsteady, too talkative, ungrateful and prone to injure his benefactors. Is hasty in movements.</a:t>
            </a:r>
          </a:p>
        </p:txBody>
      </p:sp>
    </p:spTree>
  </p:cSld>
  <p:clrMapOvr>
    <a:masterClrMapping/>
  </p:clrMapOvr>
  <p:transition spd="slow">
    <p:newsflash/>
    <p:sndAc>
      <p:stSnd>
        <p:snd r:embed="rId2" name="cashreg.wav"/>
      </p:stSnd>
    </p:sndAc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520700"/>
            <a:ext cx="9144000" cy="1447800"/>
          </a:xfrm>
        </p:spPr>
        <p:txBody>
          <a:bodyPr>
            <a:normAutofit/>
          </a:bodyPr>
          <a:lstStyle/>
          <a:p>
            <a:r>
              <a:rPr lang="en-US" altLang="en-US" sz="6500" dirty="0"/>
              <a:t>      AGNI GRANTHI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2514600" y="2209800"/>
            <a:ext cx="9144000" cy="4876800"/>
          </a:xfrm>
        </p:spPr>
        <p:txBody>
          <a:bodyPr>
            <a:normAutofit/>
          </a:bodyPr>
          <a:lstStyle/>
          <a:p>
            <a:r>
              <a:rPr lang="en-US" altLang="en-US" sz="3600" dirty="0"/>
              <a:t>Organs – spleen, liver, pancreas, suprarenal or adrenal glands etc</a:t>
            </a:r>
            <a:r>
              <a:rPr lang="en-US" altLang="en-US" sz="3600" dirty="0" smtClean="0"/>
              <a:t>.</a:t>
            </a:r>
          </a:p>
          <a:p>
            <a:pPr marL="0" indent="0">
              <a:buNone/>
            </a:pPr>
            <a:endParaRPr lang="en-US" altLang="en-US" sz="3600" dirty="0"/>
          </a:p>
          <a:p>
            <a:r>
              <a:rPr lang="en-US" altLang="en-US" sz="3600" dirty="0"/>
              <a:t>Functions – keeps the body alive and vitalized.</a:t>
            </a:r>
          </a:p>
        </p:txBody>
      </p:sp>
    </p:spTree>
  </p:cSld>
  <p:clrMapOvr>
    <a:masterClrMapping/>
  </p:clrMapOvr>
  <p:transition spd="slow">
    <p:newsflash/>
    <p:sndAc>
      <p:stSnd>
        <p:snd r:embed="rId2" name="cashreg.wav"/>
      </p:stSnd>
    </p:sndAc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228600"/>
            <a:ext cx="9144000" cy="1219200"/>
          </a:xfrm>
        </p:spPr>
        <p:txBody>
          <a:bodyPr>
            <a:normAutofit/>
          </a:bodyPr>
          <a:lstStyle/>
          <a:p>
            <a:r>
              <a:rPr lang="en-US" altLang="en-US" sz="6500" dirty="0" smtClean="0"/>
              <a:t>       AGNI GRANTHI</a:t>
            </a:r>
            <a:endParaRPr lang="en-US" altLang="en-US" sz="6500" dirty="0"/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2590800" y="1485900"/>
            <a:ext cx="9144000" cy="468630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None/>
            </a:pPr>
            <a:r>
              <a:rPr lang="en-US" altLang="en-US" sz="3600" dirty="0"/>
              <a:t>  </a:t>
            </a:r>
            <a:r>
              <a:rPr lang="en-US" altLang="en-US" sz="3600" b="1" dirty="0"/>
              <a:t>In case of supremacy – </a:t>
            </a:r>
            <a:endParaRPr lang="en-US" altLang="en-US" sz="3600" b="1" dirty="0" smtClean="0"/>
          </a:p>
          <a:p>
            <a:r>
              <a:rPr lang="en-US" altLang="en-US" sz="3600" dirty="0" smtClean="0"/>
              <a:t>person </a:t>
            </a:r>
            <a:r>
              <a:rPr lang="en-US" altLang="en-US" sz="3600" dirty="0"/>
              <a:t>becomes vigorous</a:t>
            </a:r>
            <a:r>
              <a:rPr lang="en-US" altLang="en-US" sz="3600" dirty="0" smtClean="0"/>
              <a:t>,</a:t>
            </a:r>
          </a:p>
          <a:p>
            <a:endParaRPr lang="en-US" altLang="en-US" sz="3600" dirty="0" smtClean="0"/>
          </a:p>
          <a:p>
            <a:r>
              <a:rPr lang="en-US" altLang="en-US" sz="3600" dirty="0" smtClean="0"/>
              <a:t>full </a:t>
            </a:r>
            <a:r>
              <a:rPr lang="en-US" altLang="en-US" sz="3600" dirty="0"/>
              <a:t>of perseverance and untiring worker. </a:t>
            </a:r>
            <a:endParaRPr lang="en-US" altLang="en-US" sz="3600" dirty="0" smtClean="0"/>
          </a:p>
          <a:p>
            <a:endParaRPr lang="en-US" altLang="en-US" sz="3600" dirty="0" smtClean="0"/>
          </a:p>
          <a:p>
            <a:r>
              <a:rPr lang="en-US" altLang="en-US" sz="3600" dirty="0" smtClean="0"/>
              <a:t>Has </a:t>
            </a:r>
            <a:r>
              <a:rPr lang="en-US" altLang="en-US" sz="3600" dirty="0"/>
              <a:t>wonderful capacity for leadership.</a:t>
            </a:r>
          </a:p>
        </p:txBody>
      </p:sp>
    </p:spTree>
  </p:cSld>
  <p:clrMapOvr>
    <a:masterClrMapping/>
  </p:clrMapOvr>
  <p:transition spd="slow">
    <p:newsflash/>
    <p:sndAc>
      <p:stSnd>
        <p:snd r:embed="rId2" name="cashreg.wav"/>
      </p:stSnd>
    </p:sndAc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2590800" y="675472"/>
            <a:ext cx="8610600" cy="1293028"/>
          </a:xfrm>
        </p:spPr>
        <p:txBody>
          <a:bodyPr/>
          <a:lstStyle/>
          <a:p>
            <a:r>
              <a:rPr lang="en-US" altLang="en-US" sz="6500" dirty="0"/>
              <a:t>AGNI GRANTHI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1905000" y="1828800"/>
            <a:ext cx="9144000" cy="4876800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None/>
            </a:pPr>
            <a:r>
              <a:rPr lang="en-US" altLang="en-US" sz="3600" dirty="0"/>
              <a:t>	In case deranged – </a:t>
            </a:r>
            <a:endParaRPr lang="en-US" altLang="en-US" sz="3600" dirty="0" smtClean="0"/>
          </a:p>
          <a:p>
            <a:pPr>
              <a:buFont typeface="Wingdings" panose="05000000000000000000" pitchFamily="2" charset="2"/>
              <a:buNone/>
            </a:pPr>
            <a:endParaRPr lang="en-US" altLang="en-US" sz="3600" dirty="0"/>
          </a:p>
          <a:p>
            <a:r>
              <a:rPr lang="en-US" altLang="en-US" sz="3600" dirty="0" smtClean="0"/>
              <a:t>person </a:t>
            </a:r>
            <a:r>
              <a:rPr lang="en-US" altLang="en-US" sz="3600" dirty="0"/>
              <a:t>becomes extremely restless and impatient at slightest discomfort or physical pain. </a:t>
            </a:r>
            <a:endParaRPr lang="en-US" altLang="en-US" sz="3600" dirty="0" smtClean="0"/>
          </a:p>
          <a:p>
            <a:endParaRPr lang="en-US" altLang="en-US" sz="3600" dirty="0"/>
          </a:p>
          <a:p>
            <a:r>
              <a:rPr lang="en-US" altLang="en-US" sz="3600" dirty="0" smtClean="0"/>
              <a:t>Abuses </a:t>
            </a:r>
            <a:r>
              <a:rPr lang="en-US" altLang="en-US" sz="3600" dirty="0"/>
              <a:t>natural vigor and physical energy in satisfying lust or in antisocial wrangling.</a:t>
            </a:r>
          </a:p>
        </p:txBody>
      </p:sp>
    </p:spTree>
  </p:cSld>
  <p:clrMapOvr>
    <a:masterClrMapping/>
  </p:clrMapOvr>
  <p:transition spd="slow">
    <p:newsflash/>
    <p:sndAc>
      <p:stSnd>
        <p:snd r:embed="rId2" name="cashreg.wav"/>
      </p:stSnd>
    </p:sndAc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6500" dirty="0"/>
              <a:t>VARUN GRANTHI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1524000" y="2057401"/>
            <a:ext cx="10515600" cy="381000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None/>
            </a:pPr>
            <a:r>
              <a:rPr lang="en-US" altLang="en-US" sz="4400" b="1" dirty="0"/>
              <a:t> </a:t>
            </a:r>
            <a:r>
              <a:rPr lang="en-US" altLang="en-US" sz="4400" dirty="0"/>
              <a:t>Organs – </a:t>
            </a:r>
            <a:endParaRPr lang="en-US" altLang="en-US" sz="4400" dirty="0" smtClean="0"/>
          </a:p>
          <a:p>
            <a:pPr>
              <a:buFont typeface="Wingdings" panose="05000000000000000000" pitchFamily="2" charset="2"/>
              <a:buNone/>
            </a:pPr>
            <a:r>
              <a:rPr lang="en-US" altLang="en-US" sz="3900" dirty="0" smtClean="0"/>
              <a:t>kidney</a:t>
            </a:r>
            <a:r>
              <a:rPr lang="en-US" altLang="en-US" sz="3900" dirty="0"/>
              <a:t>, male-testes, prostate gland, </a:t>
            </a:r>
            <a:r>
              <a:rPr lang="en-US" altLang="en-US" sz="3900" dirty="0" smtClean="0"/>
              <a:t>Cowper's </a:t>
            </a:r>
            <a:r>
              <a:rPr lang="en-US" altLang="en-US" sz="3900" dirty="0"/>
              <a:t>gland, female ovary, </a:t>
            </a:r>
            <a:r>
              <a:rPr lang="en-US" altLang="en-US" sz="3900" dirty="0" smtClean="0"/>
              <a:t>Bartholin's </a:t>
            </a:r>
            <a:r>
              <a:rPr lang="en-US" altLang="en-US" sz="3900" dirty="0"/>
              <a:t>gland, skene’s gland and lymphatic glands that produce prophylactic antibodies.</a:t>
            </a:r>
          </a:p>
        </p:txBody>
      </p:sp>
    </p:spTree>
  </p:cSld>
  <p:clrMapOvr>
    <a:masterClrMapping/>
  </p:clrMapOvr>
  <p:transition spd="slow">
    <p:newsflash/>
    <p:sndAc>
      <p:stSnd>
        <p:snd r:embed="rId2" name="cashreg.wav"/>
      </p:stSnd>
    </p:sndAc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5900" dirty="0"/>
              <a:t>VARUN GRANTHI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1828800" y="2362200"/>
            <a:ext cx="8991600" cy="3810000"/>
          </a:xfrm>
        </p:spPr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en-US" altLang="en-US" sz="4800" b="1" dirty="0"/>
              <a:t>  </a:t>
            </a:r>
            <a:r>
              <a:rPr lang="en-US" altLang="en-US" sz="4800" dirty="0"/>
              <a:t>In case of supremacy – person is very amiable in dealing with others. Pleases all by agreeable words and charming manners. </a:t>
            </a:r>
          </a:p>
        </p:txBody>
      </p:sp>
    </p:spTree>
  </p:cSld>
  <p:clrMapOvr>
    <a:masterClrMapping/>
  </p:clrMapOvr>
  <p:transition spd="slow">
    <p:newsflash/>
    <p:sndAc>
      <p:stSnd>
        <p:snd r:embed="rId2" name="cashreg.wav"/>
      </p:stSnd>
    </p:sndAc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5900" dirty="0"/>
              <a:t>VARUN GRANTHI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1600200" y="2362200"/>
            <a:ext cx="9144000" cy="4876800"/>
          </a:xfrm>
        </p:spPr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en-US" altLang="en-US" sz="4400" b="1" dirty="0"/>
              <a:t>  </a:t>
            </a:r>
            <a:r>
              <a:rPr lang="en-US" altLang="en-US" sz="4400" dirty="0"/>
              <a:t>Prospers in everything, he undertakes to do and acquires celebrity in the society. Shows a conspicuous mastery in maintaining peace and order in domestic field.</a:t>
            </a:r>
          </a:p>
        </p:txBody>
      </p:sp>
    </p:spTree>
  </p:cSld>
  <p:clrMapOvr>
    <a:masterClrMapping/>
  </p:clrMapOvr>
  <p:transition spd="slow">
    <p:newsflash/>
    <p:sndAc>
      <p:stSnd>
        <p:snd r:embed="rId2" name="cashreg.wav"/>
      </p:stSnd>
    </p:sndAc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2895600" y="533400"/>
            <a:ext cx="8610600" cy="1293028"/>
          </a:xfrm>
        </p:spPr>
        <p:txBody>
          <a:bodyPr/>
          <a:lstStyle/>
          <a:p>
            <a:r>
              <a:rPr lang="en-US" altLang="en-US" sz="5900" dirty="0"/>
              <a:t>VARUN GRANTHI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>
          <a:xfrm>
            <a:off x="1600200" y="2286000"/>
            <a:ext cx="9144000" cy="487680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None/>
            </a:pPr>
            <a:r>
              <a:rPr lang="en-US" altLang="en-US" sz="4800" dirty="0"/>
              <a:t>  In case of derangement – becomes selfish, envious, capricious, censorious, lustful and of angry disposition.</a:t>
            </a:r>
          </a:p>
        </p:txBody>
      </p:sp>
    </p:spTree>
  </p:cSld>
  <p:clrMapOvr>
    <a:masterClrMapping/>
  </p:clrMapOvr>
  <p:transition spd="slow">
    <p:newsflash/>
    <p:sndAc>
      <p:stSnd>
        <p:snd r:embed="rId2" name="cashreg.wav"/>
      </p:stSnd>
    </p:sndAc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6000" dirty="0"/>
              <a:t>PRITHVI GRANTHI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2362200" y="1981200"/>
            <a:ext cx="9144000" cy="4876800"/>
          </a:xfrm>
        </p:spPr>
        <p:txBody>
          <a:bodyPr/>
          <a:lstStyle/>
          <a:p>
            <a:r>
              <a:rPr lang="en-US" altLang="en-US" sz="4400" dirty="0"/>
              <a:t> </a:t>
            </a:r>
            <a:r>
              <a:rPr lang="en-US" altLang="en-US" sz="3600" dirty="0"/>
              <a:t>In case of supremacy –  the person is liberal and calm. </a:t>
            </a:r>
            <a:endParaRPr lang="en-US" altLang="en-US" sz="3600" dirty="0" smtClean="0"/>
          </a:p>
          <a:p>
            <a:endParaRPr lang="en-US" altLang="en-US" sz="3600" dirty="0" smtClean="0"/>
          </a:p>
          <a:p>
            <a:r>
              <a:rPr lang="en-US" altLang="en-US" sz="3600" dirty="0" smtClean="0"/>
              <a:t>Doesn’t </a:t>
            </a:r>
            <a:r>
              <a:rPr lang="en-US" altLang="en-US" sz="3600" dirty="0"/>
              <a:t>show keen anxiety or eager efforts for acquiring anything. </a:t>
            </a:r>
            <a:endParaRPr lang="en-US" altLang="en-US" sz="3600" dirty="0" smtClean="0"/>
          </a:p>
          <a:p>
            <a:endParaRPr lang="en-US" altLang="en-US" sz="3600" dirty="0"/>
          </a:p>
          <a:p>
            <a:r>
              <a:rPr lang="en-US" altLang="en-US" sz="3600" dirty="0" smtClean="0"/>
              <a:t>Doesn’t </a:t>
            </a:r>
            <a:r>
              <a:rPr lang="en-US" altLang="en-US" sz="3600" dirty="0"/>
              <a:t>burden his mind with any of the problems of material world.</a:t>
            </a:r>
          </a:p>
        </p:txBody>
      </p:sp>
    </p:spTree>
  </p:cSld>
  <p:clrMapOvr>
    <a:masterClrMapping/>
  </p:clrMapOvr>
  <p:transition spd="slow">
    <p:newsflash/>
    <p:sndAc>
      <p:stSnd>
        <p:snd r:embed="rId2" name="cashreg.wav"/>
      </p:stSnd>
    </p:sndAc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6000" dirty="0"/>
              <a:t>PRITHVI GRANTHI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>
          <a:xfrm>
            <a:off x="1676400" y="2209800"/>
            <a:ext cx="9144000" cy="4876800"/>
          </a:xfrm>
        </p:spPr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en-US" altLang="en-US" sz="5400" b="1" dirty="0"/>
              <a:t>	</a:t>
            </a:r>
            <a:r>
              <a:rPr lang="en-US" altLang="en-US" sz="5400" dirty="0"/>
              <a:t>In case of derangement – person becomes a bit selfish and excessively attracted to selfish enjoyments.</a:t>
            </a:r>
          </a:p>
        </p:txBody>
      </p:sp>
    </p:spTree>
  </p:cSld>
  <p:clrMapOvr>
    <a:masterClrMapping/>
  </p:clrMapOvr>
  <p:transition spd="slow">
    <p:newsflash/>
    <p:sndAc>
      <p:stSnd>
        <p:snd r:embed="rId2" name="cashreg.wav"/>
      </p:stSnd>
    </p:sndAc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609600"/>
            <a:ext cx="9144000" cy="1143000"/>
          </a:xfrm>
        </p:spPr>
        <p:txBody>
          <a:bodyPr/>
          <a:lstStyle/>
          <a:p>
            <a:r>
              <a:rPr lang="en-US" altLang="en-US" sz="6500" b="1" dirty="0"/>
              <a:t>       </a:t>
            </a:r>
            <a:r>
              <a:rPr lang="en-US" altLang="en-US" sz="6500" dirty="0"/>
              <a:t>AHANG GRANTHI   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1524000" y="1981200"/>
            <a:ext cx="9144000" cy="4876800"/>
          </a:xfrm>
        </p:spPr>
        <p:txBody>
          <a:bodyPr/>
          <a:lstStyle/>
          <a:p>
            <a:r>
              <a:rPr lang="en-US" altLang="en-US" sz="4400" dirty="0"/>
              <a:t>Organs – pituitary gland and four principal glands</a:t>
            </a:r>
            <a:r>
              <a:rPr lang="en-US" altLang="en-US" sz="4400" dirty="0" smtClean="0"/>
              <a:t>.</a:t>
            </a:r>
          </a:p>
          <a:p>
            <a:endParaRPr lang="en-US" altLang="en-US" sz="4400" dirty="0"/>
          </a:p>
          <a:p>
            <a:r>
              <a:rPr lang="en-US" altLang="en-US" sz="4400" dirty="0"/>
              <a:t>Functions – regulate our capacity for sight, hearing, discrimination and memory and rule all other five glands</a:t>
            </a:r>
            <a:r>
              <a:rPr lang="en-US" altLang="en-US" sz="4400" b="1" dirty="0"/>
              <a:t>.  </a:t>
            </a:r>
          </a:p>
        </p:txBody>
      </p:sp>
    </p:spTree>
  </p:cSld>
  <p:clrMapOvr>
    <a:masterClrMapping/>
  </p:clrMapOvr>
  <p:transition spd="slow">
    <p:newsflash/>
    <p:sndAc>
      <p:stSnd>
        <p:snd r:embed="rId2" name="cashreg.wav"/>
      </p:stSnd>
    </p:sndAc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2057400" y="762000"/>
            <a:ext cx="9144000" cy="1524000"/>
          </a:xfrm>
        </p:spPr>
        <p:txBody>
          <a:bodyPr/>
          <a:lstStyle/>
          <a:p>
            <a:r>
              <a:rPr lang="en-US" altLang="en-US" sz="6600" b="1" dirty="0"/>
              <a:t>      </a:t>
            </a:r>
            <a:r>
              <a:rPr lang="en-US" altLang="en-US" sz="6600" dirty="0"/>
              <a:t>AHANG GRANTHI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>
          <a:xfrm>
            <a:off x="2044700" y="2362200"/>
            <a:ext cx="9144000" cy="5257800"/>
          </a:xfrm>
        </p:spPr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en-US" altLang="en-US" sz="4800" dirty="0"/>
              <a:t>	</a:t>
            </a:r>
            <a:r>
              <a:rPr lang="en-US" altLang="en-US" sz="4400" dirty="0"/>
              <a:t>In case of supremacy – great geniuses, eminent literary men, poets, scientists, philosophers, lovers of mankind, saints and supermen. </a:t>
            </a:r>
          </a:p>
        </p:txBody>
      </p:sp>
    </p:spTree>
  </p:cSld>
  <p:clrMapOvr>
    <a:masterClrMapping/>
  </p:clrMapOvr>
  <p:transition spd="slow">
    <p:newsflash/>
    <p:sndAc>
      <p:stSnd>
        <p:snd r:embed="rId2" name="cashreg.wav"/>
      </p:stSnd>
    </p:sndAc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685800"/>
            <a:ext cx="9144000" cy="1143000"/>
          </a:xfrm>
        </p:spPr>
        <p:txBody>
          <a:bodyPr/>
          <a:lstStyle/>
          <a:p>
            <a:r>
              <a:rPr lang="en-US" altLang="en-US" sz="6500" b="1" dirty="0"/>
              <a:t>      </a:t>
            </a:r>
            <a:r>
              <a:rPr lang="en-US" altLang="en-US" sz="6500" dirty="0"/>
              <a:t>AHANG GRANTHI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>
          <a:xfrm>
            <a:off x="1828800" y="2057400"/>
            <a:ext cx="9144000" cy="3517900"/>
          </a:xfrm>
        </p:spPr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en-US" altLang="en-US" sz="4000" b="1" dirty="0"/>
              <a:t>	</a:t>
            </a:r>
            <a:r>
              <a:rPr lang="en-US" altLang="en-US" sz="4000" dirty="0"/>
              <a:t>In case of derangement in this gland – there develops in one’s nature a marked degree of meanness, cunningness, heartlessness, mischievousness and crookedness.</a:t>
            </a:r>
          </a:p>
        </p:txBody>
      </p:sp>
    </p:spTree>
  </p:cSld>
  <p:clrMapOvr>
    <a:masterClrMapping/>
  </p:clrMapOvr>
  <p:transition spd="slow">
    <p:newsflash/>
    <p:sndAc>
      <p:stSnd>
        <p:snd r:embed="rId2" name="cashreg.wav"/>
      </p:stSnd>
    </p:sndAc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6000" dirty="0"/>
              <a:t>MAHAT GRANTHI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>
          <a:xfrm>
            <a:off x="1524000" y="1981200"/>
            <a:ext cx="9144000" cy="4876800"/>
          </a:xfrm>
        </p:spPr>
        <p:txBody>
          <a:bodyPr>
            <a:normAutofit/>
          </a:bodyPr>
          <a:lstStyle/>
          <a:p>
            <a:r>
              <a:rPr lang="en-US" altLang="en-US" sz="3600" dirty="0"/>
              <a:t>Organs – soma-</a:t>
            </a:r>
            <a:r>
              <a:rPr lang="en-US" altLang="en-US" sz="3600" dirty="0" err="1"/>
              <a:t>granthi</a:t>
            </a:r>
            <a:r>
              <a:rPr lang="en-US" altLang="en-US" sz="3600" dirty="0"/>
              <a:t>, devaksha-granthi (pineal gland), </a:t>
            </a:r>
            <a:r>
              <a:rPr lang="en-US" altLang="en-US" sz="3600" dirty="0" err="1"/>
              <a:t>rudra-granthi</a:t>
            </a:r>
            <a:r>
              <a:rPr lang="en-US" altLang="en-US" sz="3600" dirty="0"/>
              <a:t>, </a:t>
            </a:r>
            <a:r>
              <a:rPr lang="en-US" altLang="en-US" sz="3600" dirty="0" err="1"/>
              <a:t>trikut-granthi</a:t>
            </a:r>
            <a:r>
              <a:rPr lang="en-US" altLang="en-US" sz="3600" dirty="0"/>
              <a:t> and </a:t>
            </a:r>
            <a:r>
              <a:rPr lang="en-US" altLang="en-US" sz="3600" dirty="0" err="1"/>
              <a:t>sahasrar-granthi</a:t>
            </a:r>
            <a:r>
              <a:rPr lang="en-US" altLang="en-US" sz="3600" dirty="0" smtClean="0"/>
              <a:t>.</a:t>
            </a:r>
          </a:p>
          <a:p>
            <a:endParaRPr lang="en-US" altLang="en-US" sz="3600" dirty="0"/>
          </a:p>
          <a:p>
            <a:r>
              <a:rPr lang="en-US" altLang="en-US" sz="3600" dirty="0"/>
              <a:t>Functions – to keep all the glands of the body and the entire nervous system vitalized, strong and healthy.</a:t>
            </a:r>
          </a:p>
        </p:txBody>
      </p:sp>
    </p:spTree>
  </p:cSld>
  <p:clrMapOvr>
    <a:masterClrMapping/>
  </p:clrMapOvr>
  <p:transition spd="slow">
    <p:newsflash/>
    <p:sndAc>
      <p:stSnd>
        <p:snd r:embed="rId2" name="cashreg.wav"/>
      </p:stSnd>
    </p:sndAc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3124200" y="533400"/>
            <a:ext cx="7772400" cy="1219200"/>
          </a:xfrm>
        </p:spPr>
        <p:txBody>
          <a:bodyPr/>
          <a:lstStyle/>
          <a:p>
            <a:r>
              <a:rPr lang="en-US" altLang="en-US" sz="5900" dirty="0"/>
              <a:t>    MAHAT GRANTHI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>
          <a:xfrm>
            <a:off x="1739900" y="1752600"/>
            <a:ext cx="9144000" cy="4876800"/>
          </a:xfrm>
        </p:spPr>
        <p:txBody>
          <a:bodyPr/>
          <a:lstStyle/>
          <a:p>
            <a:r>
              <a:rPr lang="en-US" altLang="en-US" sz="4000" dirty="0" smtClean="0"/>
              <a:t>Persons </a:t>
            </a:r>
            <a:r>
              <a:rPr lang="en-US" altLang="en-US" sz="4000" dirty="0"/>
              <a:t>with a predominance of this gland are worshipped in this world as great men. </a:t>
            </a:r>
            <a:endParaRPr lang="en-US" altLang="en-US" sz="4000" dirty="0" smtClean="0"/>
          </a:p>
          <a:p>
            <a:endParaRPr lang="en-US" altLang="en-US" sz="4000" dirty="0" smtClean="0"/>
          </a:p>
          <a:p>
            <a:r>
              <a:rPr lang="en-US" altLang="en-US" sz="4000" dirty="0" smtClean="0"/>
              <a:t>Physical </a:t>
            </a:r>
            <a:r>
              <a:rPr lang="en-US" altLang="en-US" sz="4000" dirty="0"/>
              <a:t>sufferings or sorrows, bodily strength or weakness can in no way influence the working of this gland.</a:t>
            </a:r>
          </a:p>
        </p:txBody>
      </p:sp>
    </p:spTree>
  </p:cSld>
  <p:clrMapOvr>
    <a:masterClrMapping/>
  </p:clrMapOvr>
  <p:transition spd="slow">
    <p:newsflash/>
    <p:sndAc>
      <p:stSnd>
        <p:snd r:embed="rId2" name="cashreg.wav"/>
      </p:stSnd>
    </p:sndAc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Rectangle 4"/>
          <p:cNvSpPr>
            <a:spLocks noGrp="1" noChangeArrowheads="1"/>
          </p:cNvSpPr>
          <p:nvPr>
            <p:ph type="title"/>
          </p:nvPr>
        </p:nvSpPr>
        <p:spPr>
          <a:xfrm>
            <a:off x="685800" y="1447800"/>
            <a:ext cx="10820399" cy="2801935"/>
          </a:xfrm>
        </p:spPr>
        <p:txBody>
          <a:bodyPr/>
          <a:lstStyle/>
          <a:p>
            <a:r>
              <a:rPr lang="en-US" altLang="en-US" sz="7800" b="1" dirty="0"/>
              <a:t>    </a:t>
            </a:r>
            <a:r>
              <a:rPr lang="en-US" altLang="en-US" sz="7800" dirty="0"/>
              <a:t>THANK YOU</a:t>
            </a:r>
            <a:r>
              <a:rPr lang="en-US" altLang="en-US" sz="7800" b="1" dirty="0"/>
              <a:t/>
            </a:r>
            <a:br>
              <a:rPr lang="en-US" altLang="en-US" sz="7800" b="1" dirty="0"/>
            </a:br>
            <a:r>
              <a:rPr lang="en-US" altLang="en-US" sz="4400" dirty="0">
                <a:solidFill>
                  <a:schemeClr val="folHlink"/>
                </a:solidFill>
              </a:rPr>
              <a:t>Hence the show of life begins….</a:t>
            </a:r>
            <a:endParaRPr lang="en-US" altLang="en-US" sz="7800" dirty="0">
              <a:solidFill>
                <a:schemeClr val="folHlink"/>
              </a:solidFill>
            </a:endParaRPr>
          </a:p>
        </p:txBody>
      </p:sp>
    </p:spTree>
  </p:cSld>
  <p:clrMapOvr>
    <a:masterClrMapping/>
  </p:clrMapOvr>
  <p:transition spd="slow">
    <p:newsflash/>
    <p:sndAc>
      <p:stSnd>
        <p:snd r:embed="rId2" name="cashreg.wav"/>
      </p:stSnd>
    </p:sndAc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apor Trai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6DB8EB18-3657-4051-A897-2ED38832359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TM04033937[[fn=Vapor Trail]]</Template>
  <TotalTime>554</TotalTime>
  <Words>566</Words>
  <Application>Microsoft Office PowerPoint</Application>
  <PresentationFormat>Widescreen</PresentationFormat>
  <Paragraphs>85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Times New Roman</vt:lpstr>
      <vt:lpstr>Arial</vt:lpstr>
      <vt:lpstr>Wingdings</vt:lpstr>
      <vt:lpstr>Vapor Trail</vt:lpstr>
      <vt:lpstr>PowerPoint Presentation</vt:lpstr>
      <vt:lpstr>WELCOME TO BODY DOMINATES  THE MIND  (Aayurvedic description of glands)</vt:lpstr>
      <vt:lpstr>       BYOMA GRANTHI</vt:lpstr>
      <vt:lpstr>“Byoma granthi” of the females is much stronger than that of the males.</vt:lpstr>
      <vt:lpstr>       BYOMA GRANTHI</vt:lpstr>
      <vt:lpstr>       BYOMA GRANTHI</vt:lpstr>
      <vt:lpstr>VAYU GRANTHI</vt:lpstr>
      <vt:lpstr>VAYU GRANTHI</vt:lpstr>
      <vt:lpstr>VAYU GRANTHI</vt:lpstr>
      <vt:lpstr>      AGNI GRANTHI</vt:lpstr>
      <vt:lpstr>       AGNI GRANTHI</vt:lpstr>
      <vt:lpstr>AGNI GRANTHI</vt:lpstr>
      <vt:lpstr>VARUN GRANTHI</vt:lpstr>
      <vt:lpstr>VARUN GRANTHI</vt:lpstr>
      <vt:lpstr>VARUN GRANTHI</vt:lpstr>
      <vt:lpstr>VARUN GRANTHI</vt:lpstr>
      <vt:lpstr>PRITHVI GRANTHI</vt:lpstr>
      <vt:lpstr>PRITHVI GRANTHI</vt:lpstr>
      <vt:lpstr>       AHANG GRANTHI   </vt:lpstr>
      <vt:lpstr>      AHANG GRANTHI</vt:lpstr>
      <vt:lpstr>      AHANG GRANTHI</vt:lpstr>
      <vt:lpstr>MAHAT GRANTHI</vt:lpstr>
      <vt:lpstr>    MAHAT GRANTHI</vt:lpstr>
      <vt:lpstr>    THANK YOU Hence the show of life begins….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Ganesh</cp:lastModifiedBy>
  <cp:revision>23</cp:revision>
  <dcterms:created xsi:type="dcterms:W3CDTF">1601-01-01T00:00:00Z</dcterms:created>
  <dcterms:modified xsi:type="dcterms:W3CDTF">2018-06-02T17:51:09Z</dcterms:modified>
</cp:coreProperties>
</file>