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52"/>
  </p:notesMasterIdLst>
  <p:handoutMasterIdLst>
    <p:handoutMasterId r:id="rId53"/>
  </p:handoutMasterIdLst>
  <p:sldIdLst>
    <p:sldId id="367" r:id="rId2"/>
    <p:sldId id="301" r:id="rId3"/>
    <p:sldId id="302" r:id="rId4"/>
    <p:sldId id="303" r:id="rId5"/>
    <p:sldId id="365" r:id="rId6"/>
    <p:sldId id="323" r:id="rId7"/>
    <p:sldId id="304" r:id="rId8"/>
    <p:sldId id="305" r:id="rId9"/>
    <p:sldId id="306" r:id="rId10"/>
    <p:sldId id="307" r:id="rId11"/>
    <p:sldId id="347" r:id="rId12"/>
    <p:sldId id="308" r:id="rId13"/>
    <p:sldId id="309" r:id="rId14"/>
    <p:sldId id="310" r:id="rId15"/>
    <p:sldId id="311" r:id="rId16"/>
    <p:sldId id="312" r:id="rId17"/>
    <p:sldId id="313" r:id="rId18"/>
    <p:sldId id="314" r:id="rId19"/>
    <p:sldId id="315" r:id="rId20"/>
    <p:sldId id="316" r:id="rId21"/>
    <p:sldId id="317" r:id="rId22"/>
    <p:sldId id="318" r:id="rId23"/>
    <p:sldId id="324" r:id="rId24"/>
    <p:sldId id="319" r:id="rId25"/>
    <p:sldId id="348" r:id="rId26"/>
    <p:sldId id="320" r:id="rId27"/>
    <p:sldId id="321" r:id="rId28"/>
    <p:sldId id="322" r:id="rId29"/>
    <p:sldId id="350" r:id="rId30"/>
    <p:sldId id="351" r:id="rId31"/>
    <p:sldId id="352" r:id="rId32"/>
    <p:sldId id="353" r:id="rId33"/>
    <p:sldId id="354" r:id="rId34"/>
    <p:sldId id="355" r:id="rId35"/>
    <p:sldId id="356" r:id="rId36"/>
    <p:sldId id="357" r:id="rId37"/>
    <p:sldId id="358" r:id="rId38"/>
    <p:sldId id="359" r:id="rId39"/>
    <p:sldId id="360" r:id="rId40"/>
    <p:sldId id="361" r:id="rId41"/>
    <p:sldId id="362" r:id="rId42"/>
    <p:sldId id="339" r:id="rId43"/>
    <p:sldId id="363" r:id="rId44"/>
    <p:sldId id="364" r:id="rId45"/>
    <p:sldId id="341" r:id="rId46"/>
    <p:sldId id="342" r:id="rId47"/>
    <p:sldId id="343" r:id="rId48"/>
    <p:sldId id="366" r:id="rId49"/>
    <p:sldId id="345" r:id="rId50"/>
    <p:sldId id="346" r:id="rId51"/>
  </p:sldIdLst>
  <p:sldSz cx="12192000" cy="6858000"/>
  <p:notesSz cx="6858000" cy="90805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6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FFC0B6"/>
    <a:srgbClr val="F2C0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4660"/>
  </p:normalViewPr>
  <p:slideViewPr>
    <p:cSldViewPr>
      <p:cViewPr varScale="1">
        <p:scale>
          <a:sx n="80" d="100"/>
          <a:sy n="80" d="100"/>
        </p:scale>
        <p:origin x="342" y="7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420"/>
    </p:cViewPr>
  </p:sorterViewPr>
  <p:notesViewPr>
    <p:cSldViewPr>
      <p:cViewPr varScale="1">
        <p:scale>
          <a:sx n="53" d="100"/>
          <a:sy n="53" d="100"/>
        </p:scale>
        <p:origin x="-2820" y="-102"/>
      </p:cViewPr>
      <p:guideLst>
        <p:guide orient="horz" pos="286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48131"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8132" name="Rectangle 4"/>
          <p:cNvSpPr>
            <a:spLocks noGrp="1" noChangeArrowheads="1"/>
          </p:cNvSpPr>
          <p:nvPr>
            <p:ph type="ftr" sz="quarter" idx="2"/>
          </p:nvPr>
        </p:nvSpPr>
        <p:spPr bwMode="auto">
          <a:xfrm>
            <a:off x="0"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48133" name="Rectangle 5"/>
          <p:cNvSpPr>
            <a:spLocks noGrp="1" noChangeArrowheads="1"/>
          </p:cNvSpPr>
          <p:nvPr>
            <p:ph type="sldNum" sz="quarter" idx="3"/>
          </p:nvPr>
        </p:nvSpPr>
        <p:spPr bwMode="auto">
          <a:xfrm>
            <a:off x="3884613"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6754A601-4DC7-46C9-B28F-832A44A15C64}" type="slidenum">
              <a:rPr lang="en-US" altLang="en-US"/>
              <a:pPr/>
              <a:t>‹#›</a:t>
            </a:fld>
            <a:endParaRPr lang="en-US" altLang="en-US"/>
          </a:p>
        </p:txBody>
      </p:sp>
    </p:spTree>
    <p:extLst>
      <p:ext uri="{BB962C8B-B14F-4D97-AF65-F5344CB8AC3E}">
        <p14:creationId xmlns:p14="http://schemas.microsoft.com/office/powerpoint/2010/main" val="3322369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025"/>
          </a:xfrm>
          <a:prstGeom prst="rect">
            <a:avLst/>
          </a:prstGeom>
        </p:spPr>
        <p:txBody>
          <a:bodyPr vert="horz" lIns="91440" tIns="45720" rIns="91440" bIns="45720" rtlCol="0"/>
          <a:lstStyle>
            <a:lvl1pPr algn="l">
              <a:defRPr sz="1200"/>
            </a:lvl1pPr>
          </a:lstStyle>
          <a:p>
            <a:pPr>
              <a:defRPr/>
            </a:pPr>
            <a:endParaRPr lang="en-IN"/>
          </a:p>
        </p:txBody>
      </p:sp>
      <p:sp>
        <p:nvSpPr>
          <p:cNvPr id="3" name="Date Placeholder 2"/>
          <p:cNvSpPr>
            <a:spLocks noGrp="1"/>
          </p:cNvSpPr>
          <p:nvPr>
            <p:ph type="dt" idx="1"/>
          </p:nvPr>
        </p:nvSpPr>
        <p:spPr>
          <a:xfrm>
            <a:off x="3884613" y="0"/>
            <a:ext cx="2971800" cy="454025"/>
          </a:xfrm>
          <a:prstGeom prst="rect">
            <a:avLst/>
          </a:prstGeom>
        </p:spPr>
        <p:txBody>
          <a:bodyPr vert="horz" lIns="91440" tIns="45720" rIns="91440" bIns="45720" rtlCol="0"/>
          <a:lstStyle>
            <a:lvl1pPr algn="r">
              <a:defRPr sz="1200"/>
            </a:lvl1pPr>
          </a:lstStyle>
          <a:p>
            <a:pPr>
              <a:defRPr/>
            </a:pPr>
            <a:fld id="{B04D18D1-42A2-48F5-A237-08A61528D064}" type="datetimeFigureOut">
              <a:rPr lang="en-IN"/>
              <a:pPr>
                <a:defRPr/>
              </a:pPr>
              <a:t>02-06-2018</a:t>
            </a:fld>
            <a:endParaRPr lang="en-IN"/>
          </a:p>
        </p:txBody>
      </p:sp>
      <p:sp>
        <p:nvSpPr>
          <p:cNvPr id="4" name="Slide Image Placeholder 3"/>
          <p:cNvSpPr>
            <a:spLocks noGrp="1" noRot="1" noChangeAspect="1"/>
          </p:cNvSpPr>
          <p:nvPr>
            <p:ph type="sldImg" idx="2"/>
          </p:nvPr>
        </p:nvSpPr>
        <p:spPr>
          <a:xfrm>
            <a:off x="403225" y="681038"/>
            <a:ext cx="6051550" cy="3405187"/>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13238"/>
            <a:ext cx="5486400" cy="408622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24888"/>
            <a:ext cx="2971800" cy="454025"/>
          </a:xfrm>
          <a:prstGeom prst="rect">
            <a:avLst/>
          </a:prstGeom>
        </p:spPr>
        <p:txBody>
          <a:bodyPr vert="horz" lIns="91440" tIns="45720" rIns="91440" bIns="45720" rtlCol="0" anchor="b"/>
          <a:lstStyle>
            <a:lvl1pPr algn="l">
              <a:defRPr sz="1200"/>
            </a:lvl1pPr>
          </a:lstStyle>
          <a:p>
            <a:pPr>
              <a:defRPr/>
            </a:pPr>
            <a:endParaRPr lang="en-IN"/>
          </a:p>
        </p:txBody>
      </p:sp>
      <p:sp>
        <p:nvSpPr>
          <p:cNvPr id="7" name="Slide Number Placeholder 6"/>
          <p:cNvSpPr>
            <a:spLocks noGrp="1"/>
          </p:cNvSpPr>
          <p:nvPr>
            <p:ph type="sldNum" sz="quarter" idx="5"/>
          </p:nvPr>
        </p:nvSpPr>
        <p:spPr>
          <a:xfrm>
            <a:off x="3884613" y="8624888"/>
            <a:ext cx="2971800" cy="4540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CDC9568-6DE1-4515-B0FE-B59A9ACAA02E}" type="slidenum">
              <a:rPr lang="en-IN" altLang="en-US"/>
              <a:pPr/>
              <a:t>‹#›</a:t>
            </a:fld>
            <a:endParaRPr lang="en-IN" altLang="en-US"/>
          </a:p>
        </p:txBody>
      </p:sp>
    </p:spTree>
    <p:extLst>
      <p:ext uri="{BB962C8B-B14F-4D97-AF65-F5344CB8AC3E}">
        <p14:creationId xmlns:p14="http://schemas.microsoft.com/office/powerpoint/2010/main" val="3899268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403225" y="681038"/>
            <a:ext cx="6051550" cy="34051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7C230B55-E5C7-4849-899E-2A991F5C5F0B}" type="slidenum">
              <a:rPr lang="en-IN" altLang="en-US"/>
              <a:pPr/>
              <a:t>2</a:t>
            </a:fld>
            <a:endParaRPr lang="en-IN" altLang="en-US"/>
          </a:p>
        </p:txBody>
      </p:sp>
    </p:spTree>
    <p:extLst>
      <p:ext uri="{BB962C8B-B14F-4D97-AF65-F5344CB8AC3E}">
        <p14:creationId xmlns:p14="http://schemas.microsoft.com/office/powerpoint/2010/main" val="2518965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12192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US" dirty="0"/>
            </a:p>
          </p:txBody>
        </p:sp>
        <p:sp>
          <p:nvSpPr>
            <p:cNvPr id="6"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dirty="0"/>
            </a:p>
          </p:txBody>
        </p:sp>
        <p:sp>
          <p:nvSpPr>
            <p:cNvPr id="9" name="Freeform 7"/>
            <p:cNvSpPr>
              <a:spLocks/>
            </p:cNvSpPr>
            <p:nvPr userDrawn="1"/>
          </p:nvSpPr>
          <p:spPr bwMode="hidden">
            <a:xfrm>
              <a:off x="3599" y="2477"/>
              <a:ext cx="186" cy="120"/>
            </a:xfrm>
            <a:custGeom>
              <a:avLst/>
              <a:gdLst>
                <a:gd name="T0" fmla="*/ 194 w 185"/>
                <a:gd name="T1" fmla="*/ 0 h 120"/>
                <a:gd name="T2" fmla="*/ 194 w 185"/>
                <a:gd name="T3" fmla="*/ 6 h 120"/>
                <a:gd name="T4" fmla="*/ 194 w 185"/>
                <a:gd name="T5" fmla="*/ 18 h 120"/>
                <a:gd name="T6" fmla="*/ 194 w 185"/>
                <a:gd name="T7" fmla="*/ 36 h 120"/>
                <a:gd name="T8" fmla="*/ 188 w 185"/>
                <a:gd name="T9" fmla="*/ 54 h 120"/>
                <a:gd name="T10" fmla="*/ 170 w 185"/>
                <a:gd name="T11" fmla="*/ 72 h 120"/>
                <a:gd name="T12" fmla="*/ 146 w 185"/>
                <a:gd name="T13" fmla="*/ 96 h 120"/>
                <a:gd name="T14" fmla="*/ 110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94 w 185"/>
                <a:gd name="T29" fmla="*/ 0 h 120"/>
                <a:gd name="T30" fmla="*/ 194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6 w 526"/>
                <a:gd name="T17" fmla="*/ 179 h 275"/>
                <a:gd name="T18" fmla="*/ 218 w 526"/>
                <a:gd name="T19" fmla="*/ 143 h 275"/>
                <a:gd name="T20" fmla="*/ 260 w 526"/>
                <a:gd name="T21" fmla="*/ 120 h 275"/>
                <a:gd name="T22" fmla="*/ 308 w 526"/>
                <a:gd name="T23" fmla="*/ 96 h 275"/>
                <a:gd name="T24" fmla="*/ 411 w 526"/>
                <a:gd name="T25" fmla="*/ 48 h 275"/>
                <a:gd name="T26" fmla="*/ 460 w 526"/>
                <a:gd name="T27" fmla="*/ 30 h 275"/>
                <a:gd name="T28" fmla="*/ 496 w 526"/>
                <a:gd name="T29" fmla="*/ 12 h 275"/>
                <a:gd name="T30" fmla="*/ 520 w 526"/>
                <a:gd name="T31" fmla="*/ 6 h 275"/>
                <a:gd name="T32" fmla="*/ 538 w 526"/>
                <a:gd name="T33" fmla="*/ 0 h 275"/>
                <a:gd name="T34" fmla="*/ 544 w 526"/>
                <a:gd name="T35" fmla="*/ 0 h 275"/>
                <a:gd name="T36" fmla="*/ 538 w 526"/>
                <a:gd name="T37" fmla="*/ 6 h 275"/>
                <a:gd name="T38" fmla="*/ 526 w 526"/>
                <a:gd name="T39" fmla="*/ 12 h 275"/>
                <a:gd name="T40" fmla="*/ 502 w 526"/>
                <a:gd name="T41" fmla="*/ 24 h 275"/>
                <a:gd name="T42" fmla="*/ 478 w 526"/>
                <a:gd name="T43" fmla="*/ 42 h 275"/>
                <a:gd name="T44" fmla="*/ 454 w 526"/>
                <a:gd name="T45" fmla="*/ 54 h 275"/>
                <a:gd name="T46" fmla="*/ 411 w 526"/>
                <a:gd name="T47" fmla="*/ 78 h 275"/>
                <a:gd name="T48" fmla="*/ 349 w 526"/>
                <a:gd name="T49" fmla="*/ 108 h 275"/>
                <a:gd name="T50" fmla="*/ 284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9 w 718"/>
                <a:gd name="T17" fmla="*/ 228 h 306"/>
                <a:gd name="T18" fmla="*/ 135 w 718"/>
                <a:gd name="T19" fmla="*/ 228 h 306"/>
                <a:gd name="T20" fmla="*/ 153 w 718"/>
                <a:gd name="T21" fmla="*/ 222 h 306"/>
                <a:gd name="T22" fmla="*/ 177 w 718"/>
                <a:gd name="T23" fmla="*/ 216 h 306"/>
                <a:gd name="T24" fmla="*/ 207 w 718"/>
                <a:gd name="T25" fmla="*/ 204 h 306"/>
                <a:gd name="T26" fmla="*/ 284 w 718"/>
                <a:gd name="T27" fmla="*/ 180 h 306"/>
                <a:gd name="T28" fmla="*/ 389 w 718"/>
                <a:gd name="T29" fmla="*/ 156 h 306"/>
                <a:gd name="T30" fmla="*/ 479 w 718"/>
                <a:gd name="T31" fmla="*/ 126 h 306"/>
                <a:gd name="T32" fmla="*/ 562 w 718"/>
                <a:gd name="T33" fmla="*/ 102 h 306"/>
                <a:gd name="T34" fmla="*/ 592 w 718"/>
                <a:gd name="T35" fmla="*/ 90 h 306"/>
                <a:gd name="T36" fmla="*/ 631 w 718"/>
                <a:gd name="T37" fmla="*/ 84 h 306"/>
                <a:gd name="T38" fmla="*/ 649 w 718"/>
                <a:gd name="T39" fmla="*/ 78 h 306"/>
                <a:gd name="T40" fmla="*/ 655 w 718"/>
                <a:gd name="T41" fmla="*/ 72 h 306"/>
                <a:gd name="T42" fmla="*/ 661 w 718"/>
                <a:gd name="T43" fmla="*/ 66 h 306"/>
                <a:gd name="T44" fmla="*/ 679 w 718"/>
                <a:gd name="T45" fmla="*/ 60 h 306"/>
                <a:gd name="T46" fmla="*/ 721 w 718"/>
                <a:gd name="T47" fmla="*/ 30 h 306"/>
                <a:gd name="T48" fmla="*/ 739 w 718"/>
                <a:gd name="T49" fmla="*/ 18 h 306"/>
                <a:gd name="T50" fmla="*/ 745 w 718"/>
                <a:gd name="T51" fmla="*/ 6 h 306"/>
                <a:gd name="T52" fmla="*/ 739 w 718"/>
                <a:gd name="T53" fmla="*/ 0 h 306"/>
                <a:gd name="T54" fmla="*/ 715 w 718"/>
                <a:gd name="T55" fmla="*/ 0 h 306"/>
                <a:gd name="T56" fmla="*/ 655 w 718"/>
                <a:gd name="T57" fmla="*/ 0 h 306"/>
                <a:gd name="T58" fmla="*/ 598 w 718"/>
                <a:gd name="T59" fmla="*/ 0 h 306"/>
                <a:gd name="T60" fmla="*/ 562 w 718"/>
                <a:gd name="T61" fmla="*/ 0 h 306"/>
                <a:gd name="T62" fmla="*/ 532 w 718"/>
                <a:gd name="T63" fmla="*/ 18 h 306"/>
                <a:gd name="T64" fmla="*/ 503 w 718"/>
                <a:gd name="T65" fmla="*/ 42 h 306"/>
                <a:gd name="T66" fmla="*/ 485 w 718"/>
                <a:gd name="T67" fmla="*/ 54 h 306"/>
                <a:gd name="T68" fmla="*/ 467 w 718"/>
                <a:gd name="T69" fmla="*/ 60 h 306"/>
                <a:gd name="T70" fmla="*/ 443 w 718"/>
                <a:gd name="T71" fmla="*/ 60 h 306"/>
                <a:gd name="T72" fmla="*/ 407 w 718"/>
                <a:gd name="T73" fmla="*/ 66 h 306"/>
                <a:gd name="T74" fmla="*/ 356 w 718"/>
                <a:gd name="T75" fmla="*/ 84 h 306"/>
                <a:gd name="T76" fmla="*/ 320 w 718"/>
                <a:gd name="T77" fmla="*/ 108 h 306"/>
                <a:gd name="T78" fmla="*/ 296 w 718"/>
                <a:gd name="T79" fmla="*/ 126 h 306"/>
                <a:gd name="T80" fmla="*/ 284 w 718"/>
                <a:gd name="T81" fmla="*/ 132 h 306"/>
                <a:gd name="T82" fmla="*/ 266 w 718"/>
                <a:gd name="T83" fmla="*/ 138 h 306"/>
                <a:gd name="T84" fmla="*/ 230 w 718"/>
                <a:gd name="T85" fmla="*/ 138 h 306"/>
                <a:gd name="T86" fmla="*/ 195 w 718"/>
                <a:gd name="T87" fmla="*/ 138 h 306"/>
                <a:gd name="T88" fmla="*/ 189 w 718"/>
                <a:gd name="T89" fmla="*/ 138 h 306"/>
                <a:gd name="T90" fmla="*/ 183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p:cNvSpPr>
              <a:spLocks/>
            </p:cNvSpPr>
            <p:nvPr userDrawn="1"/>
          </p:nvSpPr>
          <p:spPr bwMode="hidden">
            <a:xfrm>
              <a:off x="3358" y="1890"/>
              <a:ext cx="2400" cy="881"/>
            </a:xfrm>
            <a:custGeom>
              <a:avLst/>
              <a:gdLst>
                <a:gd name="T0" fmla="*/ 2301 w 2392"/>
                <a:gd name="T1" fmla="*/ 54 h 881"/>
                <a:gd name="T2" fmla="*/ 2253 w 2392"/>
                <a:gd name="T3" fmla="*/ 54 h 881"/>
                <a:gd name="T4" fmla="*/ 2210 w 2392"/>
                <a:gd name="T5" fmla="*/ 66 h 881"/>
                <a:gd name="T6" fmla="*/ 2084 w 2392"/>
                <a:gd name="T7" fmla="*/ 101 h 881"/>
                <a:gd name="T8" fmla="*/ 2019 w 2392"/>
                <a:gd name="T9" fmla="*/ 119 h 881"/>
                <a:gd name="T10" fmla="*/ 1914 w 2392"/>
                <a:gd name="T11" fmla="*/ 167 h 881"/>
                <a:gd name="T12" fmla="*/ 1890 w 2392"/>
                <a:gd name="T13" fmla="*/ 245 h 881"/>
                <a:gd name="T14" fmla="*/ 1896 w 2392"/>
                <a:gd name="T15" fmla="*/ 305 h 881"/>
                <a:gd name="T16" fmla="*/ 1812 w 2392"/>
                <a:gd name="T17" fmla="*/ 317 h 881"/>
                <a:gd name="T18" fmla="*/ 1642 w 2392"/>
                <a:gd name="T19" fmla="*/ 263 h 881"/>
                <a:gd name="T20" fmla="*/ 1552 w 2392"/>
                <a:gd name="T21" fmla="*/ 257 h 881"/>
                <a:gd name="T22" fmla="*/ 1444 w 2392"/>
                <a:gd name="T23" fmla="*/ 311 h 881"/>
                <a:gd name="T24" fmla="*/ 1376 w 2392"/>
                <a:gd name="T25" fmla="*/ 353 h 881"/>
                <a:gd name="T26" fmla="*/ 1346 w 2392"/>
                <a:gd name="T27" fmla="*/ 359 h 881"/>
                <a:gd name="T28" fmla="*/ 1250 w 2392"/>
                <a:gd name="T29" fmla="*/ 371 h 881"/>
                <a:gd name="T30" fmla="*/ 1196 w 2392"/>
                <a:gd name="T31" fmla="*/ 365 h 881"/>
                <a:gd name="T32" fmla="*/ 1089 w 2392"/>
                <a:gd name="T33" fmla="*/ 371 h 881"/>
                <a:gd name="T34" fmla="*/ 984 w 2392"/>
                <a:gd name="T35" fmla="*/ 383 h 881"/>
                <a:gd name="T36" fmla="*/ 948 w 2392"/>
                <a:gd name="T37" fmla="*/ 401 h 881"/>
                <a:gd name="T38" fmla="*/ 846 w 2392"/>
                <a:gd name="T39" fmla="*/ 419 h 881"/>
                <a:gd name="T40" fmla="*/ 805 w 2392"/>
                <a:gd name="T41" fmla="*/ 419 h 881"/>
                <a:gd name="T42" fmla="*/ 682 w 2392"/>
                <a:gd name="T43" fmla="*/ 437 h 881"/>
                <a:gd name="T44" fmla="*/ 616 w 2392"/>
                <a:gd name="T45" fmla="*/ 473 h 881"/>
                <a:gd name="T46" fmla="*/ 521 w 2392"/>
                <a:gd name="T47" fmla="*/ 467 h 881"/>
                <a:gd name="T48" fmla="*/ 440 w 2392"/>
                <a:gd name="T49" fmla="*/ 491 h 881"/>
                <a:gd name="T50" fmla="*/ 422 w 2392"/>
                <a:gd name="T51" fmla="*/ 539 h 881"/>
                <a:gd name="T52" fmla="*/ 356 w 2392"/>
                <a:gd name="T53" fmla="*/ 569 h 881"/>
                <a:gd name="T54" fmla="*/ 231 w 2392"/>
                <a:gd name="T55" fmla="*/ 599 h 881"/>
                <a:gd name="T56" fmla="*/ 138 w 2392"/>
                <a:gd name="T57" fmla="*/ 647 h 881"/>
                <a:gd name="T58" fmla="*/ 108 w 2392"/>
                <a:gd name="T59" fmla="*/ 659 h 881"/>
                <a:gd name="T60" fmla="*/ 0 w 2392"/>
                <a:gd name="T61" fmla="*/ 671 h 881"/>
                <a:gd name="T62" fmla="*/ 84 w 2392"/>
                <a:gd name="T63" fmla="*/ 695 h 881"/>
                <a:gd name="T64" fmla="*/ 272 w 2392"/>
                <a:gd name="T65" fmla="*/ 653 h 881"/>
                <a:gd name="T66" fmla="*/ 491 w 2392"/>
                <a:gd name="T67" fmla="*/ 569 h 881"/>
                <a:gd name="T68" fmla="*/ 586 w 2392"/>
                <a:gd name="T69" fmla="*/ 521 h 881"/>
                <a:gd name="T70" fmla="*/ 664 w 2392"/>
                <a:gd name="T71" fmla="*/ 515 h 881"/>
                <a:gd name="T72" fmla="*/ 900 w 2392"/>
                <a:gd name="T73" fmla="*/ 461 h 881"/>
                <a:gd name="T74" fmla="*/ 1184 w 2392"/>
                <a:gd name="T75" fmla="*/ 425 h 881"/>
                <a:gd name="T76" fmla="*/ 1328 w 2392"/>
                <a:gd name="T77" fmla="*/ 461 h 881"/>
                <a:gd name="T78" fmla="*/ 1462 w 2392"/>
                <a:gd name="T79" fmla="*/ 533 h 881"/>
                <a:gd name="T80" fmla="*/ 1480 w 2392"/>
                <a:gd name="T81" fmla="*/ 617 h 881"/>
                <a:gd name="T82" fmla="*/ 1421 w 2392"/>
                <a:gd name="T83" fmla="*/ 653 h 881"/>
                <a:gd name="T84" fmla="*/ 1262 w 2392"/>
                <a:gd name="T85" fmla="*/ 701 h 881"/>
                <a:gd name="T86" fmla="*/ 1148 w 2392"/>
                <a:gd name="T87" fmla="*/ 755 h 881"/>
                <a:gd name="T88" fmla="*/ 1101 w 2392"/>
                <a:gd name="T89" fmla="*/ 809 h 881"/>
                <a:gd name="T90" fmla="*/ 1113 w 2392"/>
                <a:gd name="T91" fmla="*/ 869 h 881"/>
                <a:gd name="T92" fmla="*/ 1142 w 2392"/>
                <a:gd name="T93" fmla="*/ 881 h 881"/>
                <a:gd name="T94" fmla="*/ 1244 w 2392"/>
                <a:gd name="T95" fmla="*/ 869 h 881"/>
                <a:gd name="T96" fmla="*/ 1433 w 2392"/>
                <a:gd name="T97" fmla="*/ 857 h 881"/>
                <a:gd name="T98" fmla="*/ 1486 w 2392"/>
                <a:gd name="T99" fmla="*/ 851 h 881"/>
                <a:gd name="T100" fmla="*/ 1528 w 2392"/>
                <a:gd name="T101" fmla="*/ 833 h 881"/>
                <a:gd name="T102" fmla="*/ 1729 w 2392"/>
                <a:gd name="T103" fmla="*/ 743 h 881"/>
                <a:gd name="T104" fmla="*/ 1860 w 2392"/>
                <a:gd name="T105" fmla="*/ 689 h 881"/>
                <a:gd name="T106" fmla="*/ 1938 w 2392"/>
                <a:gd name="T107" fmla="*/ 581 h 881"/>
                <a:gd name="T108" fmla="*/ 2102 w 2392"/>
                <a:gd name="T109" fmla="*/ 389 h 881"/>
                <a:gd name="T110" fmla="*/ 2273 w 2392"/>
                <a:gd name="T111" fmla="*/ 269 h 881"/>
                <a:gd name="T112" fmla="*/ 2321 w 2392"/>
                <a:gd name="T113" fmla="*/ 239 h 881"/>
                <a:gd name="T114" fmla="*/ 2464 w 2392"/>
                <a:gd name="T115" fmla="*/ 0 h 881"/>
                <a:gd name="T116" fmla="*/ 2374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dirty="0"/>
            </a:p>
          </p:txBody>
        </p:sp>
        <p:sp>
          <p:nvSpPr>
            <p:cNvPr id="15"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dirty="0"/>
            </a:p>
          </p:txBody>
        </p:sp>
        <p:sp>
          <p:nvSpPr>
            <p:cNvPr id="17"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dirty="0"/>
            </a:p>
          </p:txBody>
        </p:sp>
        <p:sp>
          <p:nvSpPr>
            <p:cNvPr id="18"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dirty="0"/>
            </a:p>
          </p:txBody>
        </p:sp>
        <p:sp>
          <p:nvSpPr>
            <p:cNvPr id="19"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050" name="Rectangle 18"/>
          <p:cNvSpPr>
            <a:spLocks noGrp="1" noChangeArrowheads="1"/>
          </p:cNvSpPr>
          <p:nvPr>
            <p:ph type="ctrTitle" sz="quarter"/>
          </p:nvPr>
        </p:nvSpPr>
        <p:spPr>
          <a:xfrm>
            <a:off x="914400" y="1768476"/>
            <a:ext cx="10363200" cy="1736725"/>
          </a:xfrm>
        </p:spPr>
        <p:txBody>
          <a:bodyPr anchor="b"/>
          <a:lstStyle>
            <a:lvl1pPr>
              <a:defRPr sz="5400"/>
            </a:lvl1pPr>
          </a:lstStyle>
          <a:p>
            <a:r>
              <a:rPr lang="en-US"/>
              <a:t>Click to edit Master title style</a:t>
            </a:r>
          </a:p>
        </p:txBody>
      </p:sp>
      <p:sp>
        <p:nvSpPr>
          <p:cNvPr id="44051" name="Rectangle 19"/>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r>
              <a:rPr lang="en-US"/>
              <a:t>Click to edit Master subtitle style</a:t>
            </a:r>
          </a:p>
        </p:txBody>
      </p:sp>
      <p:sp>
        <p:nvSpPr>
          <p:cNvPr id="20" name="Rectangle 20"/>
          <p:cNvSpPr>
            <a:spLocks noGrp="1" noChangeArrowheads="1"/>
          </p:cNvSpPr>
          <p:nvPr>
            <p:ph type="dt" sz="quarter" idx="10"/>
          </p:nvPr>
        </p:nvSpPr>
        <p:spPr/>
        <p:txBody>
          <a:bodyPr/>
          <a:lstStyle>
            <a:lvl1pPr>
              <a:defRPr/>
            </a:lvl1pPr>
          </a:lstStyle>
          <a:p>
            <a:pPr>
              <a:defRPr/>
            </a:pPr>
            <a:endParaRPr lang="en-US"/>
          </a:p>
        </p:txBody>
      </p:sp>
      <p:sp>
        <p:nvSpPr>
          <p:cNvPr id="21" name="Rectangle 21"/>
          <p:cNvSpPr>
            <a:spLocks noGrp="1" noChangeArrowheads="1"/>
          </p:cNvSpPr>
          <p:nvPr>
            <p:ph type="ftr" sz="quarter" idx="11"/>
          </p:nvPr>
        </p:nvSpPr>
        <p:spPr/>
        <p:txBody>
          <a:bodyPr/>
          <a:lstStyle>
            <a:lvl1pPr>
              <a:defRPr/>
            </a:lvl1pPr>
          </a:lstStyle>
          <a:p>
            <a:pPr>
              <a:defRPr/>
            </a:pPr>
            <a:endParaRPr lang="en-US"/>
          </a:p>
        </p:txBody>
      </p:sp>
      <p:sp>
        <p:nvSpPr>
          <p:cNvPr id="22" name="Rectangle 22"/>
          <p:cNvSpPr>
            <a:spLocks noGrp="1" noChangeArrowheads="1"/>
          </p:cNvSpPr>
          <p:nvPr>
            <p:ph type="sldNum" sz="quarter" idx="12"/>
          </p:nvPr>
        </p:nvSpPr>
        <p:spPr/>
        <p:txBody>
          <a:bodyPr/>
          <a:lstStyle>
            <a:lvl1pPr>
              <a:defRPr/>
            </a:lvl1pPr>
          </a:lstStyle>
          <a:p>
            <a:fld id="{09BA6DE8-233E-409B-A858-11B90AA673AF}" type="slidenum">
              <a:rPr lang="en-US" altLang="en-US"/>
              <a:pPr/>
              <a:t>‹#›</a:t>
            </a:fld>
            <a:endParaRPr lang="en-US" altLang="en-US"/>
          </a:p>
        </p:txBody>
      </p:sp>
    </p:spTree>
    <p:extLst>
      <p:ext uri="{BB962C8B-B14F-4D97-AF65-F5344CB8AC3E}">
        <p14:creationId xmlns:p14="http://schemas.microsoft.com/office/powerpoint/2010/main" val="2248662171"/>
      </p:ext>
    </p:extLst>
  </p:cSld>
  <p:clrMapOvr>
    <a:masterClrMapping/>
  </p:clrMapOvr>
  <p:transition spd="slow">
    <p:newsflash/>
    <p:sndAc>
      <p:stSnd>
        <p:snd r:embed="rId1" name="cashreg.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fld id="{BF53D993-147F-4E45-95E8-F008BBF7DE99}" type="slidenum">
              <a:rPr lang="en-US" altLang="en-US"/>
              <a:pPr/>
              <a:t>‹#›</a:t>
            </a:fld>
            <a:endParaRPr lang="en-US" altLang="en-US"/>
          </a:p>
        </p:txBody>
      </p:sp>
    </p:spTree>
    <p:extLst>
      <p:ext uri="{BB962C8B-B14F-4D97-AF65-F5344CB8AC3E}">
        <p14:creationId xmlns:p14="http://schemas.microsoft.com/office/powerpoint/2010/main" val="1653993397"/>
      </p:ext>
    </p:extLst>
  </p:cSld>
  <p:clrMapOvr>
    <a:masterClrMapping/>
  </p:clrMapOvr>
  <p:transition spd="slow">
    <p:newsflash/>
    <p:sndAc>
      <p:stSnd>
        <p:snd r:embed="rId1" name="cashreg.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fld id="{81533DFD-3D03-4E10-A7BE-2E3ED07DD28C}" type="slidenum">
              <a:rPr lang="en-US" altLang="en-US"/>
              <a:pPr/>
              <a:t>‹#›</a:t>
            </a:fld>
            <a:endParaRPr lang="en-US" altLang="en-US"/>
          </a:p>
        </p:txBody>
      </p:sp>
    </p:spTree>
    <p:extLst>
      <p:ext uri="{BB962C8B-B14F-4D97-AF65-F5344CB8AC3E}">
        <p14:creationId xmlns:p14="http://schemas.microsoft.com/office/powerpoint/2010/main" val="627941373"/>
      </p:ext>
    </p:extLst>
  </p:cSld>
  <p:clrMapOvr>
    <a:masterClrMapping/>
  </p:clrMapOvr>
  <p:transition spd="slow">
    <p:newsflash/>
    <p:sndAc>
      <p:stSnd>
        <p:snd r:embed="rId1" name="cashreg.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fld id="{EC1BBA51-DE1A-4328-98D0-CD2FD0AC7583}" type="slidenum">
              <a:rPr lang="en-US" altLang="en-US"/>
              <a:pPr/>
              <a:t>‹#›</a:t>
            </a:fld>
            <a:endParaRPr lang="en-US" altLang="en-US"/>
          </a:p>
        </p:txBody>
      </p:sp>
    </p:spTree>
    <p:extLst>
      <p:ext uri="{BB962C8B-B14F-4D97-AF65-F5344CB8AC3E}">
        <p14:creationId xmlns:p14="http://schemas.microsoft.com/office/powerpoint/2010/main" val="1354037297"/>
      </p:ext>
    </p:extLst>
  </p:cSld>
  <p:clrMapOvr>
    <a:masterClrMapping/>
  </p:clrMapOvr>
  <p:transition spd="slow">
    <p:newsflash/>
    <p:sndAc>
      <p:stSnd>
        <p:snd r:embed="rId1" name="cashreg.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fld id="{1EA79E14-2453-499A-9549-5E0343CC21D6}" type="slidenum">
              <a:rPr lang="en-US" altLang="en-US"/>
              <a:pPr/>
              <a:t>‹#›</a:t>
            </a:fld>
            <a:endParaRPr lang="en-US" altLang="en-US"/>
          </a:p>
        </p:txBody>
      </p:sp>
    </p:spTree>
    <p:extLst>
      <p:ext uri="{BB962C8B-B14F-4D97-AF65-F5344CB8AC3E}">
        <p14:creationId xmlns:p14="http://schemas.microsoft.com/office/powerpoint/2010/main" val="4163413392"/>
      </p:ext>
    </p:extLst>
  </p:cSld>
  <p:clrMapOvr>
    <a:masterClrMapping/>
  </p:clrMapOvr>
  <p:transition spd="slow">
    <p:newsflash/>
    <p:sndAc>
      <p:stSnd>
        <p:snd r:embed="rId1" name="cashreg.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IN"/>
          </a:p>
        </p:txBody>
      </p:sp>
      <p:sp>
        <p:nvSpPr>
          <p:cNvPr id="3" name="Rectangle 19"/>
          <p:cNvSpPr>
            <a:spLocks noGrp="1" noChangeArrowheads="1"/>
          </p:cNvSpPr>
          <p:nvPr>
            <p:ph type="dt" sz="half" idx="10"/>
          </p:nvPr>
        </p:nvSpPr>
        <p:spPr>
          <a:ln/>
        </p:spPr>
        <p:txBody>
          <a:bodyPr/>
          <a:lstStyle>
            <a:lvl1pPr>
              <a:defRPr/>
            </a:lvl1pPr>
          </a:lstStyle>
          <a:p>
            <a:pPr>
              <a:defRPr/>
            </a:pPr>
            <a:endParaRPr lang="en-US"/>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fld id="{30AF269A-1E31-45F6-850B-6E53CA7015B6}" type="slidenum">
              <a:rPr lang="en-US" altLang="en-US"/>
              <a:pPr/>
              <a:t>‹#›</a:t>
            </a:fld>
            <a:endParaRPr lang="en-US" altLang="en-US"/>
          </a:p>
        </p:txBody>
      </p:sp>
    </p:spTree>
    <p:extLst>
      <p:ext uri="{BB962C8B-B14F-4D97-AF65-F5344CB8AC3E}">
        <p14:creationId xmlns:p14="http://schemas.microsoft.com/office/powerpoint/2010/main" val="2316274602"/>
      </p:ext>
    </p:extLst>
  </p:cSld>
  <p:clrMapOvr>
    <a:masterClrMapping/>
  </p:clrMapOvr>
  <p:transition spd="slow">
    <p:newsflash/>
    <p:sndAc>
      <p:stSnd>
        <p:snd r:embed="rId1" name="cashreg.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p>
        </p:txBody>
      </p:sp>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
        <p:nvSpPr>
          <p:cNvPr id="4" name="Rectangle 21"/>
          <p:cNvSpPr>
            <a:spLocks noGrp="1" noChangeArrowheads="1"/>
          </p:cNvSpPr>
          <p:nvPr>
            <p:ph type="sldNum" sz="quarter" idx="12"/>
          </p:nvPr>
        </p:nvSpPr>
        <p:spPr>
          <a:ln/>
        </p:spPr>
        <p:txBody>
          <a:bodyPr/>
          <a:lstStyle>
            <a:lvl1pPr>
              <a:defRPr/>
            </a:lvl1pPr>
          </a:lstStyle>
          <a:p>
            <a:fld id="{9ECD7FC8-4B42-4DC7-B787-3921B793AF25}" type="slidenum">
              <a:rPr lang="en-US" altLang="en-US"/>
              <a:pPr/>
              <a:t>‹#›</a:t>
            </a:fld>
            <a:endParaRPr lang="en-US" altLang="en-US"/>
          </a:p>
        </p:txBody>
      </p:sp>
    </p:spTree>
    <p:extLst>
      <p:ext uri="{BB962C8B-B14F-4D97-AF65-F5344CB8AC3E}">
        <p14:creationId xmlns:p14="http://schemas.microsoft.com/office/powerpoint/2010/main" val="1979850364"/>
      </p:ext>
    </p:extLst>
  </p:cSld>
  <p:clrMapOvr>
    <a:masterClrMapping/>
  </p:clrMapOvr>
  <p:transition spd="slow">
    <p:newsflash/>
    <p:sndAc>
      <p:stSnd>
        <p:snd r:embed="rId1" name="cashreg.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fld id="{9C2DC6CA-5A6E-45EC-B3CF-7D044FAB2406}" type="slidenum">
              <a:rPr lang="en-US" altLang="en-US"/>
              <a:pPr/>
              <a:t>‹#›</a:t>
            </a:fld>
            <a:endParaRPr lang="en-US" altLang="en-US"/>
          </a:p>
        </p:txBody>
      </p:sp>
    </p:spTree>
    <p:extLst>
      <p:ext uri="{BB962C8B-B14F-4D97-AF65-F5344CB8AC3E}">
        <p14:creationId xmlns:p14="http://schemas.microsoft.com/office/powerpoint/2010/main" val="664029693"/>
      </p:ext>
    </p:extLst>
  </p:cSld>
  <p:clrMapOvr>
    <a:masterClrMapping/>
  </p:clrMapOvr>
  <p:transition spd="slow">
    <p:newsflash/>
    <p:sndAc>
      <p:stSnd>
        <p:snd r:embed="rId1" name="cashreg.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fld id="{723D14B7-B702-426C-8E42-1368EE49DB0E}" type="slidenum">
              <a:rPr lang="en-US" altLang="en-US"/>
              <a:pPr/>
              <a:t>‹#›</a:t>
            </a:fld>
            <a:endParaRPr lang="en-US" altLang="en-US"/>
          </a:p>
        </p:txBody>
      </p:sp>
    </p:spTree>
    <p:extLst>
      <p:ext uri="{BB962C8B-B14F-4D97-AF65-F5344CB8AC3E}">
        <p14:creationId xmlns:p14="http://schemas.microsoft.com/office/powerpoint/2010/main" val="2927302240"/>
      </p:ext>
    </p:extLst>
  </p:cSld>
  <p:clrMapOvr>
    <a:masterClrMapping/>
  </p:clrMapOvr>
  <p:transition spd="slow">
    <p:newsflash/>
    <p:sndAc>
      <p:stSnd>
        <p:snd r:embed="rId1" name="cashreg.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fld id="{0E334D04-B008-4B5F-9F7F-AC24C3707169}" type="slidenum">
              <a:rPr lang="en-US" altLang="en-US"/>
              <a:pPr/>
              <a:t>‹#›</a:t>
            </a:fld>
            <a:endParaRPr lang="en-US" altLang="en-US"/>
          </a:p>
        </p:txBody>
      </p:sp>
    </p:spTree>
    <p:extLst>
      <p:ext uri="{BB962C8B-B14F-4D97-AF65-F5344CB8AC3E}">
        <p14:creationId xmlns:p14="http://schemas.microsoft.com/office/powerpoint/2010/main" val="2314519200"/>
      </p:ext>
    </p:extLst>
  </p:cSld>
  <p:clrMapOvr>
    <a:masterClrMapping/>
  </p:clrMapOvr>
  <p:transition spd="slow">
    <p:newsflash/>
    <p:sndAc>
      <p:stSnd>
        <p:snd r:embed="rId1" name="cashreg.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fld id="{98E43D10-9A79-480C-AC55-853B0FA96426}" type="slidenum">
              <a:rPr lang="en-US" altLang="en-US"/>
              <a:pPr/>
              <a:t>‹#›</a:t>
            </a:fld>
            <a:endParaRPr lang="en-US" altLang="en-US"/>
          </a:p>
        </p:txBody>
      </p:sp>
    </p:spTree>
    <p:extLst>
      <p:ext uri="{BB962C8B-B14F-4D97-AF65-F5344CB8AC3E}">
        <p14:creationId xmlns:p14="http://schemas.microsoft.com/office/powerpoint/2010/main" val="1748101256"/>
      </p:ext>
    </p:extLst>
  </p:cSld>
  <p:clrMapOvr>
    <a:masterClrMapping/>
  </p:clrMapOvr>
  <p:transition spd="slow">
    <p:newsflash/>
    <p:sndAc>
      <p:stSnd>
        <p:snd r:embed="rId1" name="cashreg.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0"/>
            <a:ext cx="10972800" cy="4495800"/>
          </a:xfrm>
        </p:spPr>
        <p:txBody>
          <a:bodyPr/>
          <a:lstStyle/>
          <a:p>
            <a:pPr lvl="0"/>
            <a:endParaRPr lang="en-US" noProof="0" dirty="0" smtClean="0"/>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fld id="{914F3DB5-AE5B-4222-8763-8906004CE807}" type="slidenum">
              <a:rPr lang="en-US" altLang="en-US"/>
              <a:pPr/>
              <a:t>‹#›</a:t>
            </a:fld>
            <a:endParaRPr lang="en-US" altLang="en-US"/>
          </a:p>
        </p:txBody>
      </p:sp>
    </p:spTree>
    <p:extLst>
      <p:ext uri="{BB962C8B-B14F-4D97-AF65-F5344CB8AC3E}">
        <p14:creationId xmlns:p14="http://schemas.microsoft.com/office/powerpoint/2010/main" val="3475029170"/>
      </p:ext>
    </p:extLst>
  </p:cSld>
  <p:clrMapOvr>
    <a:masterClrMapping/>
  </p:clrMapOvr>
  <p:transition spd="slow">
    <p:newsflash/>
    <p:sndAc>
      <p:stSnd>
        <p:snd r:embed="rId1" name="cashreg.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38400"/>
            <a:ext cx="12192000" cy="4046538"/>
            <a:chOff x="0" y="1536"/>
            <a:chExt cx="5760" cy="2549"/>
          </a:xfrm>
        </p:grpSpPr>
        <p:sp>
          <p:nvSpPr>
            <p:cNvPr id="43011"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US" dirty="0"/>
            </a:p>
          </p:txBody>
        </p:sp>
        <p:sp>
          <p:nvSpPr>
            <p:cNvPr id="1033"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14"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dirty="0"/>
            </a:p>
          </p:txBody>
        </p:sp>
        <p:sp>
          <p:nvSpPr>
            <p:cNvPr id="1036" name="Freeform 7"/>
            <p:cNvSpPr>
              <a:spLocks/>
            </p:cNvSpPr>
            <p:nvPr userDrawn="1"/>
          </p:nvSpPr>
          <p:spPr bwMode="hidden">
            <a:xfrm>
              <a:off x="3599" y="2477"/>
              <a:ext cx="186" cy="120"/>
            </a:xfrm>
            <a:custGeom>
              <a:avLst/>
              <a:gdLst>
                <a:gd name="T0" fmla="*/ 194 w 185"/>
                <a:gd name="T1" fmla="*/ 0 h 120"/>
                <a:gd name="T2" fmla="*/ 194 w 185"/>
                <a:gd name="T3" fmla="*/ 6 h 120"/>
                <a:gd name="T4" fmla="*/ 194 w 185"/>
                <a:gd name="T5" fmla="*/ 18 h 120"/>
                <a:gd name="T6" fmla="*/ 194 w 185"/>
                <a:gd name="T7" fmla="*/ 36 h 120"/>
                <a:gd name="T8" fmla="*/ 188 w 185"/>
                <a:gd name="T9" fmla="*/ 54 h 120"/>
                <a:gd name="T10" fmla="*/ 170 w 185"/>
                <a:gd name="T11" fmla="*/ 72 h 120"/>
                <a:gd name="T12" fmla="*/ 146 w 185"/>
                <a:gd name="T13" fmla="*/ 96 h 120"/>
                <a:gd name="T14" fmla="*/ 110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94 w 185"/>
                <a:gd name="T29" fmla="*/ 0 h 120"/>
                <a:gd name="T30" fmla="*/ 194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6 w 526"/>
                <a:gd name="T17" fmla="*/ 179 h 275"/>
                <a:gd name="T18" fmla="*/ 218 w 526"/>
                <a:gd name="T19" fmla="*/ 143 h 275"/>
                <a:gd name="T20" fmla="*/ 260 w 526"/>
                <a:gd name="T21" fmla="*/ 120 h 275"/>
                <a:gd name="T22" fmla="*/ 308 w 526"/>
                <a:gd name="T23" fmla="*/ 96 h 275"/>
                <a:gd name="T24" fmla="*/ 411 w 526"/>
                <a:gd name="T25" fmla="*/ 48 h 275"/>
                <a:gd name="T26" fmla="*/ 460 w 526"/>
                <a:gd name="T27" fmla="*/ 30 h 275"/>
                <a:gd name="T28" fmla="*/ 496 w 526"/>
                <a:gd name="T29" fmla="*/ 12 h 275"/>
                <a:gd name="T30" fmla="*/ 520 w 526"/>
                <a:gd name="T31" fmla="*/ 6 h 275"/>
                <a:gd name="T32" fmla="*/ 538 w 526"/>
                <a:gd name="T33" fmla="*/ 0 h 275"/>
                <a:gd name="T34" fmla="*/ 544 w 526"/>
                <a:gd name="T35" fmla="*/ 0 h 275"/>
                <a:gd name="T36" fmla="*/ 538 w 526"/>
                <a:gd name="T37" fmla="*/ 6 h 275"/>
                <a:gd name="T38" fmla="*/ 526 w 526"/>
                <a:gd name="T39" fmla="*/ 12 h 275"/>
                <a:gd name="T40" fmla="*/ 502 w 526"/>
                <a:gd name="T41" fmla="*/ 24 h 275"/>
                <a:gd name="T42" fmla="*/ 478 w 526"/>
                <a:gd name="T43" fmla="*/ 42 h 275"/>
                <a:gd name="T44" fmla="*/ 454 w 526"/>
                <a:gd name="T45" fmla="*/ 54 h 275"/>
                <a:gd name="T46" fmla="*/ 411 w 526"/>
                <a:gd name="T47" fmla="*/ 78 h 275"/>
                <a:gd name="T48" fmla="*/ 349 w 526"/>
                <a:gd name="T49" fmla="*/ 108 h 275"/>
                <a:gd name="T50" fmla="*/ 284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9 w 718"/>
                <a:gd name="T17" fmla="*/ 228 h 306"/>
                <a:gd name="T18" fmla="*/ 135 w 718"/>
                <a:gd name="T19" fmla="*/ 228 h 306"/>
                <a:gd name="T20" fmla="*/ 153 w 718"/>
                <a:gd name="T21" fmla="*/ 222 h 306"/>
                <a:gd name="T22" fmla="*/ 177 w 718"/>
                <a:gd name="T23" fmla="*/ 216 h 306"/>
                <a:gd name="T24" fmla="*/ 207 w 718"/>
                <a:gd name="T25" fmla="*/ 204 h 306"/>
                <a:gd name="T26" fmla="*/ 284 w 718"/>
                <a:gd name="T27" fmla="*/ 180 h 306"/>
                <a:gd name="T28" fmla="*/ 389 w 718"/>
                <a:gd name="T29" fmla="*/ 156 h 306"/>
                <a:gd name="T30" fmla="*/ 479 w 718"/>
                <a:gd name="T31" fmla="*/ 126 h 306"/>
                <a:gd name="T32" fmla="*/ 562 w 718"/>
                <a:gd name="T33" fmla="*/ 102 h 306"/>
                <a:gd name="T34" fmla="*/ 592 w 718"/>
                <a:gd name="T35" fmla="*/ 90 h 306"/>
                <a:gd name="T36" fmla="*/ 631 w 718"/>
                <a:gd name="T37" fmla="*/ 84 h 306"/>
                <a:gd name="T38" fmla="*/ 649 w 718"/>
                <a:gd name="T39" fmla="*/ 78 h 306"/>
                <a:gd name="T40" fmla="*/ 655 w 718"/>
                <a:gd name="T41" fmla="*/ 72 h 306"/>
                <a:gd name="T42" fmla="*/ 661 w 718"/>
                <a:gd name="T43" fmla="*/ 66 h 306"/>
                <a:gd name="T44" fmla="*/ 679 w 718"/>
                <a:gd name="T45" fmla="*/ 60 h 306"/>
                <a:gd name="T46" fmla="*/ 721 w 718"/>
                <a:gd name="T47" fmla="*/ 30 h 306"/>
                <a:gd name="T48" fmla="*/ 739 w 718"/>
                <a:gd name="T49" fmla="*/ 18 h 306"/>
                <a:gd name="T50" fmla="*/ 745 w 718"/>
                <a:gd name="T51" fmla="*/ 6 h 306"/>
                <a:gd name="T52" fmla="*/ 739 w 718"/>
                <a:gd name="T53" fmla="*/ 0 h 306"/>
                <a:gd name="T54" fmla="*/ 715 w 718"/>
                <a:gd name="T55" fmla="*/ 0 h 306"/>
                <a:gd name="T56" fmla="*/ 655 w 718"/>
                <a:gd name="T57" fmla="*/ 0 h 306"/>
                <a:gd name="T58" fmla="*/ 598 w 718"/>
                <a:gd name="T59" fmla="*/ 0 h 306"/>
                <a:gd name="T60" fmla="*/ 562 w 718"/>
                <a:gd name="T61" fmla="*/ 0 h 306"/>
                <a:gd name="T62" fmla="*/ 532 w 718"/>
                <a:gd name="T63" fmla="*/ 18 h 306"/>
                <a:gd name="T64" fmla="*/ 503 w 718"/>
                <a:gd name="T65" fmla="*/ 42 h 306"/>
                <a:gd name="T66" fmla="*/ 485 w 718"/>
                <a:gd name="T67" fmla="*/ 54 h 306"/>
                <a:gd name="T68" fmla="*/ 467 w 718"/>
                <a:gd name="T69" fmla="*/ 60 h 306"/>
                <a:gd name="T70" fmla="*/ 443 w 718"/>
                <a:gd name="T71" fmla="*/ 60 h 306"/>
                <a:gd name="T72" fmla="*/ 407 w 718"/>
                <a:gd name="T73" fmla="*/ 66 h 306"/>
                <a:gd name="T74" fmla="*/ 356 w 718"/>
                <a:gd name="T75" fmla="*/ 84 h 306"/>
                <a:gd name="T76" fmla="*/ 320 w 718"/>
                <a:gd name="T77" fmla="*/ 108 h 306"/>
                <a:gd name="T78" fmla="*/ 296 w 718"/>
                <a:gd name="T79" fmla="*/ 126 h 306"/>
                <a:gd name="T80" fmla="*/ 284 w 718"/>
                <a:gd name="T81" fmla="*/ 132 h 306"/>
                <a:gd name="T82" fmla="*/ 266 w 718"/>
                <a:gd name="T83" fmla="*/ 138 h 306"/>
                <a:gd name="T84" fmla="*/ 230 w 718"/>
                <a:gd name="T85" fmla="*/ 138 h 306"/>
                <a:gd name="T86" fmla="*/ 195 w 718"/>
                <a:gd name="T87" fmla="*/ 138 h 306"/>
                <a:gd name="T88" fmla="*/ 189 w 718"/>
                <a:gd name="T89" fmla="*/ 138 h 306"/>
                <a:gd name="T90" fmla="*/ 183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11"/>
            <p:cNvSpPr>
              <a:spLocks/>
            </p:cNvSpPr>
            <p:nvPr userDrawn="1"/>
          </p:nvSpPr>
          <p:spPr bwMode="hidden">
            <a:xfrm>
              <a:off x="3358" y="1890"/>
              <a:ext cx="2400" cy="881"/>
            </a:xfrm>
            <a:custGeom>
              <a:avLst/>
              <a:gdLst>
                <a:gd name="T0" fmla="*/ 2301 w 2392"/>
                <a:gd name="T1" fmla="*/ 54 h 881"/>
                <a:gd name="T2" fmla="*/ 2253 w 2392"/>
                <a:gd name="T3" fmla="*/ 54 h 881"/>
                <a:gd name="T4" fmla="*/ 2210 w 2392"/>
                <a:gd name="T5" fmla="*/ 66 h 881"/>
                <a:gd name="T6" fmla="*/ 2084 w 2392"/>
                <a:gd name="T7" fmla="*/ 101 h 881"/>
                <a:gd name="T8" fmla="*/ 2019 w 2392"/>
                <a:gd name="T9" fmla="*/ 119 h 881"/>
                <a:gd name="T10" fmla="*/ 1914 w 2392"/>
                <a:gd name="T11" fmla="*/ 167 h 881"/>
                <a:gd name="T12" fmla="*/ 1890 w 2392"/>
                <a:gd name="T13" fmla="*/ 245 h 881"/>
                <a:gd name="T14" fmla="*/ 1896 w 2392"/>
                <a:gd name="T15" fmla="*/ 305 h 881"/>
                <a:gd name="T16" fmla="*/ 1812 w 2392"/>
                <a:gd name="T17" fmla="*/ 317 h 881"/>
                <a:gd name="T18" fmla="*/ 1642 w 2392"/>
                <a:gd name="T19" fmla="*/ 263 h 881"/>
                <a:gd name="T20" fmla="*/ 1552 w 2392"/>
                <a:gd name="T21" fmla="*/ 257 h 881"/>
                <a:gd name="T22" fmla="*/ 1444 w 2392"/>
                <a:gd name="T23" fmla="*/ 311 h 881"/>
                <a:gd name="T24" fmla="*/ 1376 w 2392"/>
                <a:gd name="T25" fmla="*/ 353 h 881"/>
                <a:gd name="T26" fmla="*/ 1346 w 2392"/>
                <a:gd name="T27" fmla="*/ 359 h 881"/>
                <a:gd name="T28" fmla="*/ 1250 w 2392"/>
                <a:gd name="T29" fmla="*/ 371 h 881"/>
                <a:gd name="T30" fmla="*/ 1196 w 2392"/>
                <a:gd name="T31" fmla="*/ 365 h 881"/>
                <a:gd name="T32" fmla="*/ 1089 w 2392"/>
                <a:gd name="T33" fmla="*/ 371 h 881"/>
                <a:gd name="T34" fmla="*/ 984 w 2392"/>
                <a:gd name="T35" fmla="*/ 383 h 881"/>
                <a:gd name="T36" fmla="*/ 948 w 2392"/>
                <a:gd name="T37" fmla="*/ 401 h 881"/>
                <a:gd name="T38" fmla="*/ 846 w 2392"/>
                <a:gd name="T39" fmla="*/ 419 h 881"/>
                <a:gd name="T40" fmla="*/ 805 w 2392"/>
                <a:gd name="T41" fmla="*/ 419 h 881"/>
                <a:gd name="T42" fmla="*/ 682 w 2392"/>
                <a:gd name="T43" fmla="*/ 437 h 881"/>
                <a:gd name="T44" fmla="*/ 616 w 2392"/>
                <a:gd name="T45" fmla="*/ 473 h 881"/>
                <a:gd name="T46" fmla="*/ 521 w 2392"/>
                <a:gd name="T47" fmla="*/ 467 h 881"/>
                <a:gd name="T48" fmla="*/ 440 w 2392"/>
                <a:gd name="T49" fmla="*/ 491 h 881"/>
                <a:gd name="T50" fmla="*/ 422 w 2392"/>
                <a:gd name="T51" fmla="*/ 539 h 881"/>
                <a:gd name="T52" fmla="*/ 356 w 2392"/>
                <a:gd name="T53" fmla="*/ 569 h 881"/>
                <a:gd name="T54" fmla="*/ 231 w 2392"/>
                <a:gd name="T55" fmla="*/ 599 h 881"/>
                <a:gd name="T56" fmla="*/ 138 w 2392"/>
                <a:gd name="T57" fmla="*/ 647 h 881"/>
                <a:gd name="T58" fmla="*/ 108 w 2392"/>
                <a:gd name="T59" fmla="*/ 659 h 881"/>
                <a:gd name="T60" fmla="*/ 0 w 2392"/>
                <a:gd name="T61" fmla="*/ 671 h 881"/>
                <a:gd name="T62" fmla="*/ 84 w 2392"/>
                <a:gd name="T63" fmla="*/ 695 h 881"/>
                <a:gd name="T64" fmla="*/ 272 w 2392"/>
                <a:gd name="T65" fmla="*/ 653 h 881"/>
                <a:gd name="T66" fmla="*/ 491 w 2392"/>
                <a:gd name="T67" fmla="*/ 569 h 881"/>
                <a:gd name="T68" fmla="*/ 586 w 2392"/>
                <a:gd name="T69" fmla="*/ 521 h 881"/>
                <a:gd name="T70" fmla="*/ 664 w 2392"/>
                <a:gd name="T71" fmla="*/ 515 h 881"/>
                <a:gd name="T72" fmla="*/ 900 w 2392"/>
                <a:gd name="T73" fmla="*/ 461 h 881"/>
                <a:gd name="T74" fmla="*/ 1184 w 2392"/>
                <a:gd name="T75" fmla="*/ 425 h 881"/>
                <a:gd name="T76" fmla="*/ 1328 w 2392"/>
                <a:gd name="T77" fmla="*/ 461 h 881"/>
                <a:gd name="T78" fmla="*/ 1462 w 2392"/>
                <a:gd name="T79" fmla="*/ 533 h 881"/>
                <a:gd name="T80" fmla="*/ 1480 w 2392"/>
                <a:gd name="T81" fmla="*/ 617 h 881"/>
                <a:gd name="T82" fmla="*/ 1421 w 2392"/>
                <a:gd name="T83" fmla="*/ 653 h 881"/>
                <a:gd name="T84" fmla="*/ 1262 w 2392"/>
                <a:gd name="T85" fmla="*/ 701 h 881"/>
                <a:gd name="T86" fmla="*/ 1148 w 2392"/>
                <a:gd name="T87" fmla="*/ 755 h 881"/>
                <a:gd name="T88" fmla="*/ 1101 w 2392"/>
                <a:gd name="T89" fmla="*/ 809 h 881"/>
                <a:gd name="T90" fmla="*/ 1113 w 2392"/>
                <a:gd name="T91" fmla="*/ 869 h 881"/>
                <a:gd name="T92" fmla="*/ 1142 w 2392"/>
                <a:gd name="T93" fmla="*/ 881 h 881"/>
                <a:gd name="T94" fmla="*/ 1244 w 2392"/>
                <a:gd name="T95" fmla="*/ 869 h 881"/>
                <a:gd name="T96" fmla="*/ 1433 w 2392"/>
                <a:gd name="T97" fmla="*/ 857 h 881"/>
                <a:gd name="T98" fmla="*/ 1486 w 2392"/>
                <a:gd name="T99" fmla="*/ 851 h 881"/>
                <a:gd name="T100" fmla="*/ 1528 w 2392"/>
                <a:gd name="T101" fmla="*/ 833 h 881"/>
                <a:gd name="T102" fmla="*/ 1729 w 2392"/>
                <a:gd name="T103" fmla="*/ 743 h 881"/>
                <a:gd name="T104" fmla="*/ 1860 w 2392"/>
                <a:gd name="T105" fmla="*/ 689 h 881"/>
                <a:gd name="T106" fmla="*/ 1938 w 2392"/>
                <a:gd name="T107" fmla="*/ 581 h 881"/>
                <a:gd name="T108" fmla="*/ 2102 w 2392"/>
                <a:gd name="T109" fmla="*/ 389 h 881"/>
                <a:gd name="T110" fmla="*/ 2273 w 2392"/>
                <a:gd name="T111" fmla="*/ 269 h 881"/>
                <a:gd name="T112" fmla="*/ 2321 w 2392"/>
                <a:gd name="T113" fmla="*/ 239 h 881"/>
                <a:gd name="T114" fmla="*/ 2464 w 2392"/>
                <a:gd name="T115" fmla="*/ 0 h 881"/>
                <a:gd name="T116" fmla="*/ 2374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20"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dirty="0"/>
            </a:p>
          </p:txBody>
        </p:sp>
        <p:sp>
          <p:nvSpPr>
            <p:cNvPr id="1042"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022"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dirty="0"/>
            </a:p>
          </p:txBody>
        </p:sp>
        <p:sp>
          <p:nvSpPr>
            <p:cNvPr id="43023"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US" dirty="0"/>
            </a:p>
          </p:txBody>
        </p:sp>
        <p:sp>
          <p:nvSpPr>
            <p:cNvPr id="43024"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dirty="0"/>
            </a:p>
          </p:txBody>
        </p:sp>
        <p:sp>
          <p:nvSpPr>
            <p:cNvPr id="1046"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3026" name="Rectangle 18"/>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43027" name="Rectangle 19"/>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3028" name="Rectangle 20"/>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43029" name="Rectangle 21"/>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6997AC20-5E3A-4222-AA38-5B8A25858E75}" type="slidenum">
              <a:rPr lang="en-US" altLang="en-US"/>
              <a:pPr/>
              <a:t>‹#›</a:t>
            </a:fld>
            <a:endParaRPr lang="en-US" altLang="en-US"/>
          </a:p>
        </p:txBody>
      </p:sp>
      <p:sp>
        <p:nvSpPr>
          <p:cNvPr id="43030" name="Rectangle 22"/>
          <p:cNvSpPr>
            <a:spLocks noGrp="1" noChangeArrowheads="1"/>
          </p:cNvSpPr>
          <p:nvPr>
            <p:ph type="body" idx="1"/>
          </p:nvPr>
        </p:nvSpPr>
        <p:spPr bwMode="auto">
          <a:xfrm>
            <a:off x="609600" y="1600200"/>
            <a:ext cx="109728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977"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Lst>
  <p:transition spd="slow">
    <p:newsflash/>
    <p:sndAc>
      <p:stSnd>
        <p:snd r:embed="rId14" name="cashreg.wav"/>
      </p:stSnd>
    </p:sndAc>
  </p:transition>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hyperlink" Target="http://www.magicthroughheart.com/" TargetMode="External"/><Relationship Id="rId4" Type="http://schemas.openxmlformats.org/officeDocument/2006/relationships/hyperlink" Target="http://www.mth.org.in/" TargetMode="Externa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533400"/>
            <a:ext cx="4918865" cy="3475172"/>
          </a:xfrm>
          <a:prstGeom prst="rect">
            <a:avLst/>
          </a:prstGeom>
        </p:spPr>
      </p:pic>
      <p:sp>
        <p:nvSpPr>
          <p:cNvPr id="5" name="TextBox 4"/>
          <p:cNvSpPr txBox="1"/>
          <p:nvPr/>
        </p:nvSpPr>
        <p:spPr>
          <a:xfrm>
            <a:off x="1180797" y="3344989"/>
            <a:ext cx="9028166" cy="830997"/>
          </a:xfrm>
          <a:prstGeom prst="rect">
            <a:avLst/>
          </a:prstGeom>
          <a:noFill/>
        </p:spPr>
        <p:txBody>
          <a:bodyPr wrap="square" rtlCol="0">
            <a:spAutoFit/>
          </a:bodyPr>
          <a:lstStyle/>
          <a:p>
            <a:pPr algn="ctr"/>
            <a:r>
              <a:rPr lang="en-US" dirty="0" smtClean="0">
                <a:latin typeface="Tw Cen MT Condensed (Headings)"/>
              </a:rPr>
              <a:t>MAGIC THROUGH HEART PSYCOLOGY AND COSULTANCY</a:t>
            </a:r>
          </a:p>
          <a:p>
            <a:pPr algn="ctr"/>
            <a:r>
              <a:rPr lang="en-US" dirty="0" smtClean="0">
                <a:latin typeface="Tw Cen MT Condensed (Headings)"/>
              </a:rPr>
              <a:t>PANVEL</a:t>
            </a:r>
          </a:p>
        </p:txBody>
      </p:sp>
      <p:sp>
        <p:nvSpPr>
          <p:cNvPr id="6" name="Subtitle 2"/>
          <p:cNvSpPr txBox="1">
            <a:spLocks/>
          </p:cNvSpPr>
          <p:nvPr/>
        </p:nvSpPr>
        <p:spPr>
          <a:xfrm>
            <a:off x="3798041" y="4343400"/>
            <a:ext cx="3793678" cy="1855637"/>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fontAlgn="auto"/>
            <a:r>
              <a:rPr lang="en-US" dirty="0" smtClean="0"/>
              <a:t>By Dr. Vinod K. Gupta</a:t>
            </a:r>
          </a:p>
          <a:p>
            <a:pPr algn="ctr" fontAlgn="auto"/>
            <a:r>
              <a:rPr lang="en-US" dirty="0" smtClean="0"/>
              <a:t>Magic Through Heart </a:t>
            </a:r>
          </a:p>
          <a:p>
            <a:pPr algn="ctr" fontAlgn="auto"/>
            <a:r>
              <a:rPr lang="en-US" dirty="0" smtClean="0"/>
              <a:t>(</a:t>
            </a:r>
            <a:r>
              <a:rPr lang="en-US" dirty="0" smtClean="0">
                <a:hlinkClick r:id="rId4"/>
              </a:rPr>
              <a:t>www.mth.org.in</a:t>
            </a:r>
            <a:endParaRPr lang="en-US" dirty="0" smtClean="0"/>
          </a:p>
          <a:p>
            <a:pPr algn="ctr" fontAlgn="auto"/>
            <a:r>
              <a:rPr lang="en-US" dirty="0" smtClean="0">
                <a:hlinkClick r:id="rId5"/>
              </a:rPr>
              <a:t>www.magicthroughheart.com</a:t>
            </a:r>
            <a:r>
              <a:rPr lang="en-US" dirty="0" smtClean="0"/>
              <a:t> )</a:t>
            </a:r>
          </a:p>
          <a:p>
            <a:pPr algn="ctr" fontAlgn="auto"/>
            <a:endParaRPr lang="en-US" dirty="0"/>
          </a:p>
        </p:txBody>
      </p:sp>
    </p:spTree>
    <p:extLst>
      <p:ext uri="{BB962C8B-B14F-4D97-AF65-F5344CB8AC3E}">
        <p14:creationId xmlns:p14="http://schemas.microsoft.com/office/powerpoint/2010/main" val="3972980180"/>
      </p:ext>
    </p:extLst>
  </p:cSld>
  <p:clrMapOvr>
    <a:masterClrMapping/>
  </p:clrMapOvr>
  <p:transition spd="slow">
    <p:newsflash/>
    <p:sndAc>
      <p:stSnd>
        <p:snd r:embed="rId2" name="cashreg.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Autofit/>
          </a:bodyPr>
          <a:lstStyle/>
          <a:p>
            <a:pPr eaLnBrk="1" hangingPunct="1">
              <a:defRPr/>
            </a:pPr>
            <a:r>
              <a:rPr lang="en-IN" sz="3600" dirty="0">
                <a:solidFill>
                  <a:srgbClr val="FFC000"/>
                </a:solidFill>
              </a:rPr>
              <a:t/>
            </a:r>
            <a:br>
              <a:rPr lang="en-IN" sz="3600" dirty="0">
                <a:solidFill>
                  <a:srgbClr val="FFC000"/>
                </a:solidFill>
              </a:rPr>
            </a:br>
            <a:r>
              <a:rPr lang="en-IN" sz="3600" dirty="0">
                <a:solidFill>
                  <a:srgbClr val="FFC000"/>
                </a:solidFill>
              </a:rPr>
              <a:t/>
            </a:r>
            <a:br>
              <a:rPr lang="en-IN" sz="3600" dirty="0">
                <a:solidFill>
                  <a:srgbClr val="FFC000"/>
                </a:solidFill>
              </a:rPr>
            </a:br>
            <a:r>
              <a:rPr lang="en-IN" sz="3600" dirty="0">
                <a:solidFill>
                  <a:srgbClr val="FFC000"/>
                </a:solidFill>
              </a:rPr>
              <a:t/>
            </a:r>
            <a:br>
              <a:rPr lang="en-IN" sz="3600" dirty="0">
                <a:solidFill>
                  <a:srgbClr val="FFC000"/>
                </a:solidFill>
              </a:rPr>
            </a:br>
            <a:r>
              <a:rPr lang="en-IN" sz="4000" dirty="0">
                <a:solidFill>
                  <a:srgbClr val="FFC000"/>
                </a:solidFill>
              </a:rPr>
              <a:t>Nothing has ever been  accomplished without passion that has brought about qualitative change in peoples’ life.</a:t>
            </a:r>
            <a:r>
              <a:rPr lang="hi-IN" dirty="0" smtClean="0"/>
              <a:t/>
            </a:r>
            <a:br>
              <a:rPr lang="hi-IN" dirty="0" smtClean="0"/>
            </a:br>
            <a:r>
              <a:rPr lang="en-IN" dirty="0" smtClean="0"/>
              <a:t/>
            </a:r>
            <a:br>
              <a:rPr lang="en-IN" dirty="0" smtClean="0"/>
            </a:br>
            <a:r>
              <a:rPr lang="en-IN" sz="6600" dirty="0"/>
              <a:t>Welcome</a:t>
            </a:r>
            <a:r>
              <a:rPr lang="en-IN" dirty="0" smtClean="0"/>
              <a:t/>
            </a:r>
            <a:br>
              <a:rPr lang="en-IN" dirty="0" smtClean="0"/>
            </a:br>
            <a:r>
              <a:rPr lang="en-IN" dirty="0" smtClean="0"/>
              <a:t>to</a:t>
            </a:r>
            <a:r>
              <a:rPr lang="hi-IN" dirty="0" smtClean="0"/>
              <a:t> </a:t>
            </a:r>
            <a:r>
              <a:rPr lang="en-IN" dirty="0" smtClean="0"/>
              <a:t/>
            </a:r>
            <a:br>
              <a:rPr lang="en-IN" dirty="0" smtClean="0"/>
            </a:br>
            <a:r>
              <a:rPr lang="hi-IN" sz="11500" dirty="0">
                <a:solidFill>
                  <a:schemeClr val="tx1"/>
                </a:solidFill>
              </a:rPr>
              <a:t>“</a:t>
            </a:r>
            <a:r>
              <a:rPr lang="en-IN" sz="9600" dirty="0">
                <a:solidFill>
                  <a:srgbClr val="FF0000"/>
                </a:solidFill>
                <a:latin typeface="Algerian" pitchFamily="82" charset="0"/>
              </a:rPr>
              <a:t>P A S </a:t>
            </a:r>
            <a:r>
              <a:rPr lang="en-IN" sz="9600" dirty="0" err="1">
                <a:solidFill>
                  <a:srgbClr val="FF0000"/>
                </a:solidFill>
                <a:latin typeface="Algerian" pitchFamily="82" charset="0"/>
              </a:rPr>
              <a:t>S</a:t>
            </a:r>
            <a:r>
              <a:rPr lang="en-IN" sz="9600" dirty="0">
                <a:solidFill>
                  <a:srgbClr val="FF0000"/>
                </a:solidFill>
                <a:latin typeface="Algerian" pitchFamily="82" charset="0"/>
              </a:rPr>
              <a:t> I O N</a:t>
            </a:r>
            <a:r>
              <a:rPr lang="hi-IN" sz="11500" dirty="0">
                <a:solidFill>
                  <a:schemeClr val="tx1"/>
                </a:solidFill>
              </a:rPr>
              <a:t>”</a:t>
            </a:r>
            <a:r>
              <a:rPr lang="hi-IN" sz="6000" dirty="0">
                <a:solidFill>
                  <a:srgbClr val="FF0000"/>
                </a:solidFill>
              </a:rPr>
              <a:t/>
            </a:r>
            <a:br>
              <a:rPr lang="hi-IN" sz="6000" dirty="0">
                <a:solidFill>
                  <a:srgbClr val="FF0000"/>
                </a:solidFill>
              </a:rPr>
            </a:br>
            <a:r>
              <a:rPr lang="hi-IN" sz="6000" dirty="0">
                <a:solidFill>
                  <a:srgbClr val="FF0000"/>
                </a:solidFill>
              </a:rPr>
              <a:t/>
            </a:r>
            <a:br>
              <a:rPr lang="hi-IN" sz="6000" dirty="0">
                <a:solidFill>
                  <a:srgbClr val="FF0000"/>
                </a:solidFill>
              </a:rPr>
            </a:br>
            <a:r>
              <a:rPr lang="hi-IN" sz="6600" dirty="0">
                <a:solidFill>
                  <a:schemeClr val="tx1"/>
                </a:solidFill>
              </a:rPr>
              <a:t>  </a:t>
            </a:r>
            <a:r>
              <a:rPr lang="hi-IN" sz="9600" dirty="0">
                <a:solidFill>
                  <a:srgbClr val="FF0000"/>
                </a:solidFill>
              </a:rPr>
              <a:t> </a:t>
            </a:r>
            <a:r>
              <a:rPr lang="hi-IN" sz="6000" dirty="0"/>
              <a:t> </a:t>
            </a:r>
            <a:endParaRPr lang="en-US" sz="7200" dirty="0"/>
          </a:p>
        </p:txBody>
      </p:sp>
    </p:spTree>
  </p:cSld>
  <p:clrMapOvr>
    <a:masterClrMapping/>
  </p:clrMapOvr>
  <p:transition spd="slow">
    <p:newsflash/>
    <p:sndAc>
      <p:stSnd>
        <p:snd r:embed="rId3" name="cashreg.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6600" dirty="0"/>
              <a:t>PASSION</a:t>
            </a:r>
            <a:r>
              <a:rPr lang="hi-IN" sz="6600" dirty="0"/>
              <a:t>  </a:t>
            </a:r>
            <a:endParaRPr lang="en-US" sz="6600" dirty="0"/>
          </a:p>
        </p:txBody>
      </p:sp>
      <p:sp>
        <p:nvSpPr>
          <p:cNvPr id="3" name="Content Placeholder 2"/>
          <p:cNvSpPr>
            <a:spLocks noGrp="1"/>
          </p:cNvSpPr>
          <p:nvPr>
            <p:ph idx="1"/>
          </p:nvPr>
        </p:nvSpPr>
        <p:spPr>
          <a:xfrm>
            <a:off x="1143000" y="1417638"/>
            <a:ext cx="9906000" cy="5029200"/>
          </a:xfrm>
        </p:spPr>
        <p:txBody>
          <a:bodyPr/>
          <a:lstStyle/>
          <a:p>
            <a:pPr>
              <a:defRPr/>
            </a:pPr>
            <a:r>
              <a:rPr lang="en-IN" sz="4800" dirty="0"/>
              <a:t>Once we have explored the purpose, then we feel passionate  to realise it.</a:t>
            </a:r>
          </a:p>
          <a:p>
            <a:pPr>
              <a:defRPr/>
            </a:pPr>
            <a:r>
              <a:rPr lang="en-IN" sz="4800" dirty="0"/>
              <a:t>This passion  prepares us to take  responsibility of our feelings, conduct and also help others to feel responsible and to feel alike</a:t>
            </a:r>
            <a:r>
              <a:rPr lang="en-IN" sz="3600" dirty="0"/>
              <a:t>.</a:t>
            </a:r>
            <a:r>
              <a:rPr lang="hi-IN" sz="3600" dirty="0"/>
              <a:t> </a:t>
            </a:r>
            <a:endParaRPr lang="en-IN" sz="36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9144000" cy="2133600"/>
          </a:xfrm>
        </p:spPr>
        <p:txBody>
          <a:bodyPr/>
          <a:lstStyle/>
          <a:p>
            <a:pPr>
              <a:defRPr/>
            </a:pPr>
            <a:r>
              <a:rPr lang="en-IN" sz="6000" dirty="0"/>
              <a:t>PRACTICAL INTELLIGENCE</a:t>
            </a:r>
            <a:endParaRPr lang="en-US" sz="6000" dirty="0"/>
          </a:p>
        </p:txBody>
      </p:sp>
      <p:sp>
        <p:nvSpPr>
          <p:cNvPr id="3" name="Content Placeholder 2"/>
          <p:cNvSpPr>
            <a:spLocks noGrp="1"/>
          </p:cNvSpPr>
          <p:nvPr>
            <p:ph idx="1"/>
          </p:nvPr>
        </p:nvSpPr>
        <p:spPr>
          <a:xfrm>
            <a:off x="1524000" y="2209800"/>
            <a:ext cx="9144000" cy="4267200"/>
          </a:xfrm>
        </p:spPr>
        <p:txBody>
          <a:bodyPr/>
          <a:lstStyle/>
          <a:p>
            <a:pPr>
              <a:defRPr/>
            </a:pPr>
            <a:r>
              <a:rPr lang="en-IN" sz="4800" dirty="0"/>
              <a:t>Commitment – is our practical intelligence that either converts the abstract thinking into a meaningful process or gives a practical shape to it.</a:t>
            </a:r>
            <a:endParaRPr lang="en-US" sz="48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11506200" cy="4724400"/>
          </a:xfrm>
        </p:spPr>
        <p:txBody>
          <a:bodyPr/>
          <a:lstStyle/>
          <a:p>
            <a:pPr algn="l">
              <a:defRPr/>
            </a:pPr>
            <a:r>
              <a:rPr lang="en-IN" sz="4000" dirty="0">
                <a:solidFill>
                  <a:srgbClr val="FFC000"/>
                </a:solidFill>
              </a:rPr>
              <a:t>Emotions are connecting link between what is going on within ourselves or within our body and our conduct outside. In raw form, emotions are the current of energy that moves us to perform. When repressed or suppressed, emotions  sap our energy by way  of pain, sickness or bad luck.</a:t>
            </a:r>
            <a:r>
              <a:rPr lang="hi-IN" sz="4000" dirty="0">
                <a:solidFill>
                  <a:srgbClr val="FFC000"/>
                </a:solidFill>
              </a:rPr>
              <a:t/>
            </a:r>
            <a:br>
              <a:rPr lang="hi-IN" sz="4000" dirty="0">
                <a:solidFill>
                  <a:srgbClr val="FFC000"/>
                </a:solidFill>
              </a:rPr>
            </a:br>
            <a:endParaRPr lang="en-US" sz="40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838200"/>
            <a:ext cx="11353800" cy="5410200"/>
          </a:xfrm>
        </p:spPr>
        <p:txBody>
          <a:bodyPr/>
          <a:lstStyle/>
          <a:p>
            <a:pPr algn="l">
              <a:defRPr/>
            </a:pPr>
            <a:r>
              <a:rPr lang="en-IN" sz="4000" b="0" dirty="0" smtClean="0">
                <a:solidFill>
                  <a:schemeClr val="tx1"/>
                </a:solidFill>
              </a:rPr>
              <a:t>The </a:t>
            </a:r>
            <a:r>
              <a:rPr lang="en-IN" sz="4000" b="0" dirty="0">
                <a:solidFill>
                  <a:schemeClr val="tx1"/>
                </a:solidFill>
              </a:rPr>
              <a:t>moment we are able to explore the ‘purpose’, Emotions arise and motivate us  to give meaning to our existence. </a:t>
            </a:r>
            <a:r>
              <a:rPr lang="en-IN" sz="4000" b="0" dirty="0">
                <a:solidFill>
                  <a:schemeClr val="tx1"/>
                </a:solidFill>
              </a:rPr>
              <a:t>In raw form, they are like current of energy. In case of  repressed/or suppressed emotions. We have  to process these emotions for getting energy.</a:t>
            </a:r>
            <a:r>
              <a:rPr lang="hi-IN" sz="3200" b="0" dirty="0">
                <a:solidFill>
                  <a:schemeClr val="tx1"/>
                </a:solidFill>
              </a:rPr>
              <a:t/>
            </a:r>
            <a:br>
              <a:rPr lang="hi-IN" sz="3200" b="0" dirty="0">
                <a:solidFill>
                  <a:schemeClr val="tx1"/>
                </a:solidFill>
              </a:rPr>
            </a:br>
            <a:r>
              <a:rPr lang="en-IN" sz="3200" b="0" dirty="0">
                <a:solidFill>
                  <a:schemeClr val="tx1"/>
                </a:solidFill>
              </a:rPr>
              <a:t/>
            </a:r>
            <a:br>
              <a:rPr lang="en-IN" sz="3200" b="0" dirty="0">
                <a:solidFill>
                  <a:schemeClr val="tx1"/>
                </a:solidFill>
              </a:rPr>
            </a:br>
            <a:r>
              <a:rPr lang="en-IN" sz="3600" dirty="0">
                <a:solidFill>
                  <a:srgbClr val="FFFF00"/>
                </a:solidFill>
              </a:rPr>
              <a:t>I</a:t>
            </a:r>
            <a:r>
              <a:rPr lang="en-IN" sz="2800" dirty="0">
                <a:solidFill>
                  <a:srgbClr val="FFFF00"/>
                </a:solidFill>
              </a:rPr>
              <a:t>f passion is linked  with our ‘uniqueness’, processing of emotional blocks  automatically  takes place by way of slowing down the activities of the brain and mindfulness</a:t>
            </a:r>
            <a:r>
              <a:rPr lang="hi-IN" sz="2800" dirty="0">
                <a:solidFill>
                  <a:srgbClr val="FFFF00"/>
                </a:solidFill>
              </a:rPr>
              <a:t>. </a:t>
            </a:r>
            <a:r>
              <a:rPr lang="hi-IN" sz="3600" dirty="0">
                <a:solidFill>
                  <a:srgbClr val="FFFF00"/>
                </a:solidFill>
              </a:rPr>
              <a:t>  </a:t>
            </a:r>
            <a:r>
              <a:rPr lang="hi-IN" sz="2800" dirty="0">
                <a:solidFill>
                  <a:srgbClr val="FFFF00"/>
                </a:solidFill>
              </a:rPr>
              <a:t>    </a:t>
            </a:r>
            <a:r>
              <a:rPr lang="en-US" sz="2800" dirty="0">
                <a:solidFill>
                  <a:srgbClr val="FFFF00"/>
                </a:solidFill>
              </a:rPr>
              <a:t/>
            </a:r>
            <a:br>
              <a:rPr lang="en-US" sz="2800" dirty="0">
                <a:solidFill>
                  <a:srgbClr val="FFFF00"/>
                </a:solidFill>
              </a:rPr>
            </a:br>
            <a:endParaRPr lang="en-US" sz="2400" dirty="0">
              <a:solidFill>
                <a:srgbClr val="FFFF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524000"/>
          </a:xfrm>
        </p:spPr>
        <p:txBody>
          <a:bodyPr/>
          <a:lstStyle/>
          <a:p>
            <a:pPr>
              <a:defRPr/>
            </a:pPr>
            <a:r>
              <a:rPr lang="en-US" sz="8000" dirty="0">
                <a:latin typeface="Algerian" pitchFamily="82" charset="0"/>
              </a:rPr>
              <a:t>PASSION</a:t>
            </a:r>
          </a:p>
        </p:txBody>
      </p:sp>
      <p:sp>
        <p:nvSpPr>
          <p:cNvPr id="3" name="Content Placeholder 2"/>
          <p:cNvSpPr>
            <a:spLocks noGrp="1"/>
          </p:cNvSpPr>
          <p:nvPr>
            <p:ph idx="1"/>
          </p:nvPr>
        </p:nvSpPr>
        <p:spPr>
          <a:xfrm>
            <a:off x="1524000" y="1828800"/>
            <a:ext cx="9144000" cy="4724400"/>
          </a:xfrm>
        </p:spPr>
        <p:txBody>
          <a:bodyPr/>
          <a:lstStyle/>
          <a:p>
            <a:pPr algn="ctr">
              <a:buFontTx/>
              <a:buNone/>
              <a:defRPr/>
            </a:pPr>
            <a:r>
              <a:rPr lang="hi-IN" sz="4000" b="1" dirty="0"/>
              <a:t> </a:t>
            </a:r>
            <a:r>
              <a:rPr lang="en-US" sz="5400" dirty="0">
                <a:solidFill>
                  <a:srgbClr val="FFFF00"/>
                </a:solidFill>
              </a:rPr>
              <a:t>Our </a:t>
            </a:r>
            <a:r>
              <a:rPr lang="en-IN" sz="5400" dirty="0">
                <a:solidFill>
                  <a:srgbClr val="FFFF00"/>
                </a:solidFill>
              </a:rPr>
              <a:t>passion to realize the ‘purpose’ is an inner motivation, which is a precondition for the successful accomplishment of any enterprise.</a:t>
            </a:r>
            <a:r>
              <a:rPr lang="hi-IN" sz="5400" dirty="0">
                <a:solidFill>
                  <a:srgbClr val="FFFF00"/>
                </a:solidFill>
              </a:rPr>
              <a:t>  </a:t>
            </a:r>
            <a:endParaRPr lang="en-US" sz="5400" dirty="0">
              <a:solidFill>
                <a:srgbClr val="FFFF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11125200" cy="4800600"/>
          </a:xfrm>
        </p:spPr>
        <p:txBody>
          <a:bodyPr/>
          <a:lstStyle/>
          <a:p>
            <a:pPr>
              <a:defRPr/>
            </a:pPr>
            <a:r>
              <a:rPr lang="en-IN" sz="9600" dirty="0"/>
              <a:t>For </a:t>
            </a:r>
            <a:r>
              <a:rPr lang="en-IN" sz="9600" dirty="0" smtClean="0"/>
              <a:t>Passion You Need To</a:t>
            </a:r>
            <a:r>
              <a:rPr lang="hi-IN" sz="9600" dirty="0"/>
              <a:t>:- </a:t>
            </a:r>
            <a:endParaRPr lang="en-US" sz="96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524000"/>
          </a:xfrm>
        </p:spPr>
        <p:txBody>
          <a:bodyPr/>
          <a:lstStyle/>
          <a:p>
            <a:pPr>
              <a:defRPr/>
            </a:pPr>
            <a:r>
              <a:rPr lang="en-US" sz="9600" dirty="0"/>
              <a:t>ASK</a:t>
            </a:r>
          </a:p>
        </p:txBody>
      </p:sp>
      <p:sp>
        <p:nvSpPr>
          <p:cNvPr id="3" name="Content Placeholder 2"/>
          <p:cNvSpPr>
            <a:spLocks noGrp="1"/>
          </p:cNvSpPr>
          <p:nvPr>
            <p:ph idx="1"/>
          </p:nvPr>
        </p:nvSpPr>
        <p:spPr>
          <a:xfrm>
            <a:off x="1752600" y="1981200"/>
            <a:ext cx="9144000" cy="3733800"/>
          </a:xfrm>
        </p:spPr>
        <p:txBody>
          <a:bodyPr/>
          <a:lstStyle/>
          <a:p>
            <a:pPr>
              <a:buFontTx/>
              <a:buNone/>
              <a:defRPr/>
            </a:pPr>
            <a:r>
              <a:rPr lang="en-IN" sz="6600" dirty="0" smtClean="0"/>
              <a:t>	</a:t>
            </a:r>
            <a:r>
              <a:rPr lang="en-IN" sz="5400" dirty="0" smtClean="0"/>
              <a:t>Do </a:t>
            </a:r>
            <a:r>
              <a:rPr lang="en-IN" sz="5400" dirty="0"/>
              <a:t>I support implementation of new ideas for the benefit of others and also in my own interest?</a:t>
            </a:r>
            <a:r>
              <a:rPr lang="hi-IN" sz="5400" dirty="0"/>
              <a:t> </a:t>
            </a:r>
            <a:endParaRPr lang="en-US" sz="54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19200"/>
            <a:ext cx="11201400" cy="4953000"/>
          </a:xfrm>
        </p:spPr>
        <p:txBody>
          <a:bodyPr/>
          <a:lstStyle/>
          <a:p>
            <a:pPr>
              <a:defRPr/>
            </a:pPr>
            <a:r>
              <a:rPr lang="en-IN" sz="4800" b="1" dirty="0" smtClean="0"/>
              <a:t>Am </a:t>
            </a:r>
            <a:r>
              <a:rPr lang="en-IN" sz="4800" b="1" dirty="0"/>
              <a:t>I personally in favour of these new ideas?</a:t>
            </a:r>
            <a:r>
              <a:rPr lang="hi-IN" sz="4800" b="1" dirty="0"/>
              <a:t>  </a:t>
            </a:r>
          </a:p>
          <a:p>
            <a:pPr>
              <a:defRPr/>
            </a:pPr>
            <a:r>
              <a:rPr lang="en-IN" sz="4800" b="1" dirty="0" smtClean="0"/>
              <a:t>Or </a:t>
            </a:r>
            <a:r>
              <a:rPr lang="en-IN" sz="4800" b="1" dirty="0"/>
              <a:t>openly support them  in public?</a:t>
            </a:r>
            <a:r>
              <a:rPr lang="hi-IN" sz="4800" b="1" dirty="0"/>
              <a:t> </a:t>
            </a:r>
          </a:p>
          <a:p>
            <a:pPr>
              <a:defRPr/>
            </a:pPr>
            <a:r>
              <a:rPr lang="en-IN" sz="4800" b="1" dirty="0" smtClean="0"/>
              <a:t>Am </a:t>
            </a:r>
            <a:r>
              <a:rPr lang="en-IN" sz="4800" b="1" dirty="0"/>
              <a:t>I committed to mobilize and lead others to support these  ideas?</a:t>
            </a:r>
            <a:r>
              <a:rPr lang="hi-IN" sz="4800" b="1" dirty="0"/>
              <a:t>  </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85800"/>
            <a:ext cx="10058400" cy="5562600"/>
          </a:xfrm>
        </p:spPr>
        <p:txBody>
          <a:bodyPr/>
          <a:lstStyle/>
          <a:p>
            <a:pPr>
              <a:defRPr/>
            </a:pPr>
            <a:r>
              <a:rPr lang="en-IN" sz="4800" b="1" dirty="0" smtClean="0"/>
              <a:t>Do </a:t>
            </a:r>
            <a:r>
              <a:rPr lang="en-IN" sz="4800" b="1" dirty="0"/>
              <a:t>I have enough passion to convert these abstract ideas into reality?</a:t>
            </a:r>
          </a:p>
          <a:p>
            <a:pPr>
              <a:defRPr/>
            </a:pPr>
            <a:r>
              <a:rPr lang="en-US" sz="4800" b="1" dirty="0" smtClean="0"/>
              <a:t>D</a:t>
            </a:r>
            <a:r>
              <a:rPr lang="en-IN" sz="4800" b="1" dirty="0"/>
              <a:t>o I devote my full energy and time?</a:t>
            </a:r>
            <a:r>
              <a:rPr lang="hi-IN" sz="4800" b="1" dirty="0"/>
              <a:t> </a:t>
            </a:r>
          </a:p>
          <a:p>
            <a:pPr>
              <a:defRPr/>
            </a:pPr>
            <a:r>
              <a:rPr lang="en-IN" sz="4800" b="1" dirty="0" smtClean="0"/>
              <a:t>Or </a:t>
            </a:r>
            <a:r>
              <a:rPr lang="en-IN" sz="4800" b="1" dirty="0"/>
              <a:t>when I meet up with my friends and others, do I discuss my ideas with them?</a:t>
            </a:r>
            <a:endParaRPr lang="en-US" sz="4800" b="1"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3000"/>
            <a:ext cx="10591800" cy="4724400"/>
          </a:xfrm>
        </p:spPr>
        <p:txBody>
          <a:bodyPr/>
          <a:lstStyle/>
          <a:p>
            <a:pPr>
              <a:defRPr/>
            </a:pPr>
            <a:r>
              <a:rPr lang="en-IN" sz="5400" b="1" dirty="0" smtClean="0"/>
              <a:t>Has </a:t>
            </a:r>
            <a:r>
              <a:rPr lang="en-IN" sz="5400" b="1" dirty="0"/>
              <a:t>there been any experiences that, has been shaped by my passion?</a:t>
            </a:r>
            <a:r>
              <a:rPr lang="hi-IN" sz="5400" b="1" dirty="0"/>
              <a:t> </a:t>
            </a:r>
          </a:p>
          <a:p>
            <a:pPr>
              <a:defRPr/>
            </a:pPr>
            <a:r>
              <a:rPr lang="en-IN" sz="5400" b="1" dirty="0" smtClean="0"/>
              <a:t>Or </a:t>
            </a:r>
            <a:r>
              <a:rPr lang="en-IN" sz="5400" b="1" dirty="0"/>
              <a:t>has there been none? </a:t>
            </a:r>
          </a:p>
          <a:p>
            <a:pPr>
              <a:defRPr/>
            </a:pPr>
            <a:r>
              <a:rPr lang="en-IN" sz="5400" b="1" dirty="0" smtClean="0"/>
              <a:t>If </a:t>
            </a:r>
            <a:r>
              <a:rPr lang="en-IN" sz="5400" b="1" dirty="0"/>
              <a:t>none, Why ?</a:t>
            </a:r>
            <a:endParaRPr lang="en-US" sz="5400" b="1"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609600"/>
            <a:ext cx="9144000" cy="6858000"/>
          </a:xfrm>
        </p:spPr>
        <p:txBody>
          <a:bodyPr/>
          <a:lstStyle/>
          <a:p>
            <a:pPr>
              <a:buFontTx/>
              <a:buNone/>
              <a:defRPr/>
            </a:pPr>
            <a:r>
              <a:rPr lang="hi-IN" sz="6000" b="1" dirty="0"/>
              <a:t>  </a:t>
            </a:r>
            <a:r>
              <a:rPr lang="en-IN" sz="6000" dirty="0"/>
              <a:t>Do I have a counsellor, trusted friend or  someone with whom I share/discuss my difficulties, conflicts, dilemmas, etc. regularly or at least once a week? </a:t>
            </a:r>
            <a:r>
              <a:rPr lang="hi-IN" sz="6000" dirty="0"/>
              <a:t> </a:t>
            </a:r>
            <a:endParaRPr lang="en-US" sz="60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8000" dirty="0">
                <a:solidFill>
                  <a:srgbClr val="FFC000"/>
                </a:solidFill>
              </a:rPr>
              <a:t>Seriously consider these questions and write down their answers in your diary. </a:t>
            </a:r>
            <a:endParaRPr lang="en-US" sz="8000" dirty="0">
              <a:solidFill>
                <a:srgbClr val="FFC0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8800" dirty="0">
                <a:solidFill>
                  <a:srgbClr val="FFC000"/>
                </a:solidFill>
              </a:rPr>
              <a:t>THINK</a:t>
            </a:r>
            <a:r>
              <a:rPr lang="hi-IN" sz="8800" dirty="0">
                <a:solidFill>
                  <a:srgbClr val="FFC000"/>
                </a:solidFill>
              </a:rPr>
              <a:t> </a:t>
            </a:r>
            <a:r>
              <a:rPr lang="hi-IN" sz="4800" dirty="0"/>
              <a:t/>
            </a:r>
            <a:br>
              <a:rPr lang="hi-IN" sz="4800" dirty="0"/>
            </a:br>
            <a:r>
              <a:rPr lang="en-IN" sz="4800" dirty="0"/>
              <a:t>When you support or oppose some idea, what is the impact of your passion and associated emotions on  your life or career? </a:t>
            </a:r>
            <a:endParaRPr lang="en-US" sz="48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6858000"/>
          </a:xfrm>
        </p:spPr>
        <p:txBody>
          <a:bodyPr/>
          <a:lstStyle/>
          <a:p>
            <a:pPr>
              <a:defRPr/>
            </a:pPr>
            <a:r>
              <a:rPr lang="en-IN" sz="4000" dirty="0">
                <a:solidFill>
                  <a:srgbClr val="FFC000"/>
                </a:solidFill>
              </a:rPr>
              <a:t>Longitudinal research conducted in this area suggests:</a:t>
            </a:r>
            <a:r>
              <a:rPr lang="hi-IN" sz="4000" dirty="0">
                <a:solidFill>
                  <a:srgbClr val="FFC000"/>
                </a:solidFill>
              </a:rPr>
              <a:t/>
            </a:r>
            <a:br>
              <a:rPr lang="hi-IN" sz="4000" dirty="0">
                <a:solidFill>
                  <a:srgbClr val="FFC000"/>
                </a:solidFill>
              </a:rPr>
            </a:br>
            <a:r>
              <a:rPr lang="hi-IN" sz="1800" dirty="0">
                <a:solidFill>
                  <a:srgbClr val="FFC000"/>
                </a:solidFill>
              </a:rPr>
              <a:t> </a:t>
            </a:r>
            <a:r>
              <a:rPr lang="hi-IN" sz="2800" dirty="0"/>
              <a:t/>
            </a:r>
            <a:br>
              <a:rPr lang="hi-IN" sz="2800" dirty="0"/>
            </a:br>
            <a:r>
              <a:rPr lang="en-IN" sz="4000" b="0" dirty="0"/>
              <a:t>When passion becomes  working-style and we actively participate in realizing the purpose of life. It brings  improvement in our health and advancement in career takes place</a:t>
            </a:r>
            <a:r>
              <a:rPr lang="en-IN" sz="4800" b="0" dirty="0"/>
              <a:t>.</a:t>
            </a:r>
            <a:endParaRPr lang="en-US" sz="4800" b="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219200"/>
            <a:ext cx="9144000" cy="4267200"/>
          </a:xfrm>
        </p:spPr>
        <p:txBody>
          <a:bodyPr/>
          <a:lstStyle/>
          <a:p>
            <a:pPr>
              <a:defRPr/>
            </a:pPr>
            <a:r>
              <a:rPr lang="en-US" sz="7200" dirty="0">
                <a:solidFill>
                  <a:srgbClr val="FFC000"/>
                </a:solidFill>
              </a:rPr>
              <a:t>For ‘passion’ </a:t>
            </a:r>
            <a:br>
              <a:rPr lang="en-US" sz="7200" dirty="0">
                <a:solidFill>
                  <a:srgbClr val="FFC000"/>
                </a:solidFill>
              </a:rPr>
            </a:br>
            <a:r>
              <a:rPr lang="en-US" sz="7200" dirty="0">
                <a:solidFill>
                  <a:srgbClr val="FFC000"/>
                </a:solidFill>
              </a:rPr>
              <a:t>what is required?</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US" sz="6600" dirty="0">
                <a:solidFill>
                  <a:srgbClr val="FFC000"/>
                </a:solidFill>
              </a:rPr>
              <a:t/>
            </a:r>
            <a:br>
              <a:rPr lang="en-US" sz="6600" dirty="0">
                <a:solidFill>
                  <a:srgbClr val="FFC000"/>
                </a:solidFill>
              </a:rPr>
            </a:br>
            <a:r>
              <a:rPr lang="hi-IN" sz="6600" dirty="0">
                <a:solidFill>
                  <a:srgbClr val="FFC000"/>
                </a:solidFill>
              </a:rPr>
              <a:t> </a:t>
            </a:r>
            <a:br>
              <a:rPr lang="hi-IN" sz="6600" dirty="0">
                <a:solidFill>
                  <a:srgbClr val="FFC000"/>
                </a:solidFill>
              </a:rPr>
            </a:br>
            <a:r>
              <a:rPr lang="hi-IN" sz="6600" dirty="0">
                <a:solidFill>
                  <a:srgbClr val="FFC000"/>
                </a:solidFill>
              </a:rPr>
              <a:t> </a:t>
            </a:r>
            <a:br>
              <a:rPr lang="hi-IN" sz="6600" dirty="0">
                <a:solidFill>
                  <a:srgbClr val="FFC000"/>
                </a:solidFill>
              </a:rPr>
            </a:br>
            <a:r>
              <a:rPr lang="hi-IN" sz="6600" dirty="0">
                <a:solidFill>
                  <a:srgbClr val="FFC000"/>
                </a:solidFill>
              </a:rPr>
              <a:t/>
            </a:r>
            <a:br>
              <a:rPr lang="hi-IN" sz="6600" dirty="0">
                <a:solidFill>
                  <a:srgbClr val="FFC000"/>
                </a:solidFill>
              </a:rPr>
            </a:br>
            <a:r>
              <a:rPr lang="hi-IN" sz="6600" dirty="0">
                <a:solidFill>
                  <a:srgbClr val="FFC000"/>
                </a:solidFill>
              </a:rPr>
              <a:t> </a:t>
            </a:r>
            <a:br>
              <a:rPr lang="hi-IN" sz="6600" dirty="0">
                <a:solidFill>
                  <a:srgbClr val="FFC000"/>
                </a:solidFill>
              </a:rPr>
            </a:br>
            <a:endParaRPr lang="en-US" sz="6600" dirty="0">
              <a:solidFill>
                <a:srgbClr val="FFC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305233139"/>
              </p:ext>
            </p:extLst>
          </p:nvPr>
        </p:nvGraphicFramePr>
        <p:xfrm>
          <a:off x="2438400" y="838200"/>
          <a:ext cx="7696200" cy="5486400"/>
        </p:xfrm>
        <a:graphic>
          <a:graphicData uri="http://schemas.openxmlformats.org/drawingml/2006/table">
            <a:tbl>
              <a:tblPr firstRow="1" bandRow="1">
                <a:tableStyleId>{5C22544A-7EE6-4342-B048-85BDC9FD1C3A}</a:tableStyleId>
              </a:tblPr>
              <a:tblGrid>
                <a:gridCol w="1058228"/>
                <a:gridCol w="6637972"/>
              </a:tblGrid>
              <a:tr h="838200">
                <a:tc>
                  <a:txBody>
                    <a:bodyPr/>
                    <a:lstStyle/>
                    <a:p>
                      <a:r>
                        <a:rPr lang="hi-IN" sz="5400" b="1" dirty="0" smtClean="0">
                          <a:solidFill>
                            <a:schemeClr val="accent2">
                              <a:lumMod val="50000"/>
                            </a:schemeClr>
                          </a:solidFill>
                        </a:rPr>
                        <a:t>1.</a:t>
                      </a:r>
                      <a:endParaRPr lang="en-US" sz="5400" b="1" dirty="0">
                        <a:solidFill>
                          <a:schemeClr val="accent2">
                            <a:lumMod val="50000"/>
                          </a:schemeClr>
                        </a:solidFill>
                      </a:endParaRPr>
                    </a:p>
                  </a:txBody>
                  <a:tcPr/>
                </a:tc>
                <a:tc>
                  <a:txBody>
                    <a:bodyPr/>
                    <a:lstStyle/>
                    <a:p>
                      <a:r>
                        <a:rPr lang="en-IN" sz="5400" b="1" dirty="0" smtClean="0">
                          <a:solidFill>
                            <a:schemeClr val="accent2">
                              <a:lumMod val="50000"/>
                            </a:schemeClr>
                          </a:solidFill>
                        </a:rPr>
                        <a:t>Counsellor</a:t>
                      </a:r>
                      <a:r>
                        <a:rPr lang="hi-IN" sz="5400" b="1" dirty="0" smtClean="0">
                          <a:solidFill>
                            <a:schemeClr val="accent2">
                              <a:lumMod val="50000"/>
                            </a:schemeClr>
                          </a:solidFill>
                        </a:rPr>
                        <a:t>, </a:t>
                      </a:r>
                      <a:endParaRPr lang="en-US" sz="5400" b="1" dirty="0">
                        <a:solidFill>
                          <a:schemeClr val="accent2">
                            <a:lumMod val="50000"/>
                          </a:schemeClr>
                        </a:solidFill>
                      </a:endParaRPr>
                    </a:p>
                  </a:txBody>
                  <a:tcPr/>
                </a:tc>
              </a:tr>
              <a:tr h="838200">
                <a:tc>
                  <a:txBody>
                    <a:bodyPr/>
                    <a:lstStyle/>
                    <a:p>
                      <a:r>
                        <a:rPr lang="hi-IN" sz="5400" b="1" dirty="0" smtClean="0">
                          <a:solidFill>
                            <a:schemeClr val="accent2">
                              <a:lumMod val="50000"/>
                            </a:schemeClr>
                          </a:solidFill>
                        </a:rPr>
                        <a:t>2.</a:t>
                      </a:r>
                      <a:endParaRPr lang="en-US" sz="5400" b="1" dirty="0">
                        <a:solidFill>
                          <a:schemeClr val="accent2">
                            <a:lumMod val="50000"/>
                          </a:schemeClr>
                        </a:solidFill>
                      </a:endParaRPr>
                    </a:p>
                  </a:txBody>
                  <a:tcPr/>
                </a:tc>
                <a:tc>
                  <a:txBody>
                    <a:bodyPr/>
                    <a:lstStyle/>
                    <a:p>
                      <a:r>
                        <a:rPr lang="en-IN" sz="5400" b="1" dirty="0" smtClean="0">
                          <a:solidFill>
                            <a:schemeClr val="accent2">
                              <a:lumMod val="50000"/>
                            </a:schemeClr>
                          </a:solidFill>
                        </a:rPr>
                        <a:t>Emotional Honesty,</a:t>
                      </a:r>
                      <a:endParaRPr lang="en-US" sz="5400" b="1" dirty="0">
                        <a:solidFill>
                          <a:schemeClr val="accent2">
                            <a:lumMod val="50000"/>
                          </a:schemeClr>
                        </a:solidFill>
                      </a:endParaRPr>
                    </a:p>
                  </a:txBody>
                  <a:tcPr/>
                </a:tc>
              </a:tr>
              <a:tr h="838200">
                <a:tc>
                  <a:txBody>
                    <a:bodyPr/>
                    <a:lstStyle/>
                    <a:p>
                      <a:r>
                        <a:rPr lang="hi-IN" sz="5400" b="1" smtClean="0">
                          <a:solidFill>
                            <a:schemeClr val="accent2">
                              <a:lumMod val="50000"/>
                            </a:schemeClr>
                          </a:solidFill>
                        </a:rPr>
                        <a:t>3.</a:t>
                      </a:r>
                      <a:endParaRPr lang="en-US" sz="5400" b="1" dirty="0">
                        <a:solidFill>
                          <a:schemeClr val="accent2">
                            <a:lumMod val="50000"/>
                          </a:schemeClr>
                        </a:solidFill>
                      </a:endParaRPr>
                    </a:p>
                  </a:txBody>
                  <a:tcPr/>
                </a:tc>
                <a:tc>
                  <a:txBody>
                    <a:bodyPr/>
                    <a:lstStyle/>
                    <a:p>
                      <a:r>
                        <a:rPr lang="en-IN" sz="5400" b="1" dirty="0" smtClean="0">
                          <a:solidFill>
                            <a:schemeClr val="accent2">
                              <a:lumMod val="50000"/>
                            </a:schemeClr>
                          </a:solidFill>
                        </a:rPr>
                        <a:t>Empathizing</a:t>
                      </a:r>
                      <a:r>
                        <a:rPr lang="hi-IN" sz="5400" b="1" dirty="0" smtClean="0">
                          <a:solidFill>
                            <a:schemeClr val="accent2">
                              <a:lumMod val="50000"/>
                            </a:schemeClr>
                          </a:solidFill>
                        </a:rPr>
                        <a:t>,</a:t>
                      </a:r>
                      <a:endParaRPr lang="en-US" sz="5400" b="1" dirty="0">
                        <a:solidFill>
                          <a:schemeClr val="accent2">
                            <a:lumMod val="50000"/>
                          </a:schemeClr>
                        </a:solidFill>
                      </a:endParaRPr>
                    </a:p>
                  </a:txBody>
                  <a:tcPr/>
                </a:tc>
              </a:tr>
              <a:tr h="838200">
                <a:tc>
                  <a:txBody>
                    <a:bodyPr/>
                    <a:lstStyle/>
                    <a:p>
                      <a:r>
                        <a:rPr lang="hi-IN" sz="5400" b="1" dirty="0" smtClean="0">
                          <a:solidFill>
                            <a:schemeClr val="accent2">
                              <a:lumMod val="50000"/>
                            </a:schemeClr>
                          </a:solidFill>
                        </a:rPr>
                        <a:t>4. </a:t>
                      </a:r>
                      <a:endParaRPr lang="en-US" sz="5400" b="1" dirty="0">
                        <a:solidFill>
                          <a:schemeClr val="accent2">
                            <a:lumMod val="50000"/>
                          </a:schemeClr>
                        </a:solidFill>
                      </a:endParaRPr>
                    </a:p>
                  </a:txBody>
                  <a:tcPr/>
                </a:tc>
                <a:tc>
                  <a:txBody>
                    <a:bodyPr/>
                    <a:lstStyle/>
                    <a:p>
                      <a:r>
                        <a:rPr lang="en-IN" sz="5400" b="1" dirty="0" smtClean="0">
                          <a:solidFill>
                            <a:schemeClr val="accent2">
                              <a:lumMod val="50000"/>
                            </a:schemeClr>
                          </a:solidFill>
                        </a:rPr>
                        <a:t>Accountability</a:t>
                      </a:r>
                      <a:r>
                        <a:rPr lang="hi-IN" sz="5400" b="1" dirty="0" smtClean="0">
                          <a:solidFill>
                            <a:schemeClr val="accent2">
                              <a:lumMod val="50000"/>
                            </a:schemeClr>
                          </a:solidFill>
                        </a:rPr>
                        <a:t>,</a:t>
                      </a:r>
                      <a:endParaRPr lang="en-US" sz="5400" b="1" dirty="0">
                        <a:solidFill>
                          <a:schemeClr val="accent2">
                            <a:lumMod val="50000"/>
                          </a:schemeClr>
                        </a:solidFill>
                      </a:endParaRPr>
                    </a:p>
                  </a:txBody>
                  <a:tcPr/>
                </a:tc>
              </a:tr>
              <a:tr h="838200">
                <a:tc>
                  <a:txBody>
                    <a:bodyPr/>
                    <a:lstStyle/>
                    <a:p>
                      <a:r>
                        <a:rPr lang="hi-IN" sz="5400" b="1" dirty="0" smtClean="0">
                          <a:solidFill>
                            <a:schemeClr val="accent2">
                              <a:lumMod val="50000"/>
                            </a:schemeClr>
                          </a:solidFill>
                        </a:rPr>
                        <a:t>5.</a:t>
                      </a:r>
                      <a:endParaRPr lang="en-US" sz="5400" b="1" dirty="0">
                        <a:solidFill>
                          <a:schemeClr val="accent2">
                            <a:lumMod val="50000"/>
                          </a:schemeClr>
                        </a:solidFill>
                      </a:endParaRPr>
                    </a:p>
                  </a:txBody>
                  <a:tcPr/>
                </a:tc>
                <a:tc>
                  <a:txBody>
                    <a:bodyPr/>
                    <a:lstStyle/>
                    <a:p>
                      <a:r>
                        <a:rPr lang="en-IN" sz="5400" b="1" dirty="0" smtClean="0">
                          <a:solidFill>
                            <a:schemeClr val="accent2">
                              <a:lumMod val="50000"/>
                            </a:schemeClr>
                          </a:solidFill>
                        </a:rPr>
                        <a:t>Conscience, and</a:t>
                      </a:r>
                      <a:r>
                        <a:rPr lang="hi-IN" sz="5400" b="1" dirty="0" smtClean="0">
                          <a:solidFill>
                            <a:schemeClr val="accent2">
                              <a:lumMod val="50000"/>
                            </a:schemeClr>
                          </a:solidFill>
                        </a:rPr>
                        <a:t> </a:t>
                      </a:r>
                      <a:endParaRPr lang="en-US" sz="5400" b="1" dirty="0">
                        <a:solidFill>
                          <a:schemeClr val="accent2">
                            <a:lumMod val="50000"/>
                          </a:schemeClr>
                        </a:solidFill>
                      </a:endParaRPr>
                    </a:p>
                  </a:txBody>
                  <a:tcPr/>
                </a:tc>
              </a:tr>
              <a:tr h="838200">
                <a:tc>
                  <a:txBody>
                    <a:bodyPr/>
                    <a:lstStyle/>
                    <a:p>
                      <a:r>
                        <a:rPr lang="hi-IN" sz="5400" b="1" dirty="0" smtClean="0">
                          <a:solidFill>
                            <a:schemeClr val="accent2">
                              <a:lumMod val="50000"/>
                            </a:schemeClr>
                          </a:solidFill>
                        </a:rPr>
                        <a:t>6.</a:t>
                      </a:r>
                      <a:endParaRPr lang="en-US" sz="5400" b="1" dirty="0">
                        <a:solidFill>
                          <a:schemeClr val="accent2">
                            <a:lumMod val="50000"/>
                          </a:schemeClr>
                        </a:solidFill>
                      </a:endParaRPr>
                    </a:p>
                  </a:txBody>
                  <a:tcPr/>
                </a:tc>
                <a:tc>
                  <a:txBody>
                    <a:bodyPr/>
                    <a:lstStyle/>
                    <a:p>
                      <a:r>
                        <a:rPr lang="en-IN" sz="5400" b="1" dirty="0" smtClean="0">
                          <a:solidFill>
                            <a:schemeClr val="accent2">
                              <a:lumMod val="50000"/>
                            </a:schemeClr>
                          </a:solidFill>
                        </a:rPr>
                        <a:t>Courage</a:t>
                      </a:r>
                      <a:r>
                        <a:rPr lang="hi-IN" sz="5400" b="1" dirty="0" smtClean="0">
                          <a:solidFill>
                            <a:schemeClr val="accent2">
                              <a:lumMod val="50000"/>
                            </a:schemeClr>
                          </a:solidFill>
                        </a:rPr>
                        <a:t>.</a:t>
                      </a:r>
                      <a:endParaRPr lang="en-US" sz="5400" b="1" dirty="0">
                        <a:solidFill>
                          <a:schemeClr val="accent2">
                            <a:lumMod val="50000"/>
                          </a:schemeClr>
                        </a:solidFill>
                      </a:endParaRPr>
                    </a:p>
                  </a:txBody>
                  <a:tcPr/>
                </a:tc>
              </a:tr>
            </a:tbl>
          </a:graphicData>
        </a:graphic>
      </p:graphicFrame>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600200"/>
          </a:xfrm>
        </p:spPr>
        <p:txBody>
          <a:bodyPr/>
          <a:lstStyle/>
          <a:p>
            <a:pPr>
              <a:defRPr/>
            </a:pPr>
            <a:r>
              <a:rPr lang="en-US" sz="9600" dirty="0"/>
              <a:t>Counsellor</a:t>
            </a:r>
          </a:p>
        </p:txBody>
      </p:sp>
      <p:sp>
        <p:nvSpPr>
          <p:cNvPr id="3" name="Content Placeholder 2"/>
          <p:cNvSpPr>
            <a:spLocks noGrp="1"/>
          </p:cNvSpPr>
          <p:nvPr>
            <p:ph idx="1"/>
          </p:nvPr>
        </p:nvSpPr>
        <p:spPr>
          <a:xfrm>
            <a:off x="1524000" y="1600200"/>
            <a:ext cx="9144000" cy="5562600"/>
          </a:xfrm>
        </p:spPr>
        <p:txBody>
          <a:bodyPr/>
          <a:lstStyle/>
          <a:p>
            <a:pPr>
              <a:buFontTx/>
              <a:buNone/>
              <a:defRPr/>
            </a:pPr>
            <a:r>
              <a:rPr lang="hi-IN" sz="4400" b="1" dirty="0"/>
              <a:t> </a:t>
            </a:r>
            <a:r>
              <a:rPr lang="en-IN" sz="4400" dirty="0"/>
              <a:t>He is a person who listens to you with total focus and remains  ‘emotionally honest’</a:t>
            </a:r>
            <a:r>
              <a:rPr lang="hi-IN" sz="4400" dirty="0"/>
              <a:t>. </a:t>
            </a:r>
            <a:r>
              <a:rPr lang="en-IN" sz="4400" dirty="0"/>
              <a:t>If needs be, he may question  you about your character and future plans. His penetrating questions may force you to shake and to introspect for correction.</a:t>
            </a:r>
            <a:endParaRPr lang="en-US" sz="44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76200"/>
            <a:ext cx="10134600" cy="6858000"/>
          </a:xfrm>
        </p:spPr>
        <p:txBody>
          <a:bodyPr/>
          <a:lstStyle/>
          <a:p>
            <a:pPr>
              <a:buFontTx/>
              <a:buNone/>
              <a:defRPr/>
            </a:pPr>
            <a:r>
              <a:rPr lang="hi-IN" sz="4400" dirty="0"/>
              <a:t> </a:t>
            </a:r>
            <a:r>
              <a:rPr lang="en-IN" sz="4400" dirty="0"/>
              <a:t>His characteristics are</a:t>
            </a:r>
            <a:r>
              <a:rPr lang="hi-IN" sz="4400" dirty="0"/>
              <a:t> – </a:t>
            </a:r>
            <a:endParaRPr lang="en-US" sz="4400" dirty="0" smtClean="0"/>
          </a:p>
          <a:p>
            <a:pPr marL="914400" indent="-914400">
              <a:buFontTx/>
              <a:buAutoNum type="arabicParenBoth"/>
              <a:defRPr/>
            </a:pPr>
            <a:r>
              <a:rPr lang="en-IN" sz="4400" dirty="0" smtClean="0"/>
              <a:t>To </a:t>
            </a:r>
            <a:r>
              <a:rPr lang="en-IN" sz="4400" dirty="0"/>
              <a:t>insure that you see the ‘full-picture’ which you are not able to see due to your hurriedness</a:t>
            </a:r>
            <a:r>
              <a:rPr lang="hi-IN" sz="4400" dirty="0"/>
              <a:t>, </a:t>
            </a:r>
            <a:endParaRPr lang="en-US" sz="4400" dirty="0" smtClean="0"/>
          </a:p>
          <a:p>
            <a:pPr marL="914400" indent="-914400">
              <a:buFontTx/>
              <a:buAutoNum type="arabicParenBoth"/>
              <a:defRPr/>
            </a:pPr>
            <a:r>
              <a:rPr lang="en-US" sz="4400" dirty="0" smtClean="0"/>
              <a:t>T</a:t>
            </a:r>
            <a:r>
              <a:rPr lang="en-IN" sz="4400" dirty="0"/>
              <a:t>o introduce you with the future challenges while motivating you to go ahead</a:t>
            </a:r>
            <a:r>
              <a:rPr lang="hi-IN" sz="4400" dirty="0"/>
              <a:t>, </a:t>
            </a:r>
            <a:r>
              <a:rPr lang="en-IN" sz="4400" dirty="0"/>
              <a:t>and</a:t>
            </a:r>
            <a:r>
              <a:rPr lang="hi-IN" sz="4400" dirty="0"/>
              <a:t> </a:t>
            </a:r>
            <a:endParaRPr lang="en-US" sz="4400" dirty="0" smtClean="0"/>
          </a:p>
          <a:p>
            <a:pPr marL="914400" indent="-914400">
              <a:buFontTx/>
              <a:buAutoNum type="arabicParenBoth"/>
              <a:defRPr/>
            </a:pPr>
            <a:r>
              <a:rPr lang="en-IN" sz="4400" dirty="0" smtClean="0"/>
              <a:t>(</a:t>
            </a:r>
            <a:r>
              <a:rPr lang="en-IN" sz="4400" dirty="0"/>
              <a:t>3)</a:t>
            </a:r>
            <a:r>
              <a:rPr lang="hi-IN" sz="4400" dirty="0"/>
              <a:t> </a:t>
            </a:r>
            <a:r>
              <a:rPr lang="en-US" sz="4400" dirty="0"/>
              <a:t>T</a:t>
            </a:r>
            <a:r>
              <a:rPr lang="en-IN" sz="4400" dirty="0"/>
              <a:t>o prepare yourself to give your ‘best’.</a:t>
            </a:r>
            <a:r>
              <a:rPr lang="hi-IN" sz="4400" dirty="0"/>
              <a:t>  </a:t>
            </a:r>
            <a:endParaRPr lang="en-US" sz="44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dirty="0">
                <a:solidFill>
                  <a:srgbClr val="FFC000"/>
                </a:solidFill>
              </a:rPr>
              <a:t>Either you do  it yourself or take the help of a counsellor but you must check regularly :</a:t>
            </a:r>
            <a:br>
              <a:rPr lang="en-IN" sz="3600" dirty="0">
                <a:solidFill>
                  <a:srgbClr val="FFC000"/>
                </a:solidFill>
              </a:rPr>
            </a:br>
            <a:r>
              <a:rPr lang="en-IN" sz="3600" dirty="0">
                <a:solidFill>
                  <a:srgbClr val="FFC000"/>
                </a:solidFill>
              </a:rPr>
              <a:t/>
            </a:r>
            <a:br>
              <a:rPr lang="en-IN" sz="3600" dirty="0">
                <a:solidFill>
                  <a:srgbClr val="FFC000"/>
                </a:solidFill>
              </a:rPr>
            </a:br>
            <a:r>
              <a:rPr lang="en-IN" b="0" dirty="0" smtClean="0">
                <a:effectLst/>
              </a:rPr>
              <a:t>In the process of marching ahead, on the parameters of ‘passion’ and   </a:t>
            </a:r>
            <a:r>
              <a:rPr lang="hi-IN" b="0" dirty="0" smtClean="0">
                <a:effectLst/>
              </a:rPr>
              <a:t> </a:t>
            </a:r>
            <a:r>
              <a:rPr lang="en-IN" b="0" dirty="0" smtClean="0">
                <a:effectLst/>
              </a:rPr>
              <a:t>‘accountability’. </a:t>
            </a:r>
            <a:br>
              <a:rPr lang="en-IN" b="0" dirty="0" smtClean="0">
                <a:effectLst/>
              </a:rPr>
            </a:br>
            <a:r>
              <a:rPr lang="en-IN" b="0" dirty="0" smtClean="0">
                <a:effectLst/>
              </a:rPr>
              <a:t/>
            </a:r>
            <a:br>
              <a:rPr lang="en-IN" b="0" dirty="0" smtClean="0">
                <a:effectLst/>
              </a:rPr>
            </a:br>
            <a:r>
              <a:rPr lang="en-IN" dirty="0" smtClean="0">
                <a:solidFill>
                  <a:srgbClr val="FFFF00"/>
                </a:solidFill>
              </a:rPr>
              <a:t>   </a:t>
            </a:r>
            <a:r>
              <a:rPr lang="en-IN" dirty="0" smtClean="0">
                <a:solidFill>
                  <a:srgbClr val="FFFF00"/>
                </a:solidFill>
                <a:effectLst>
                  <a:outerShdw blurRad="38100" dist="38100" dir="2700000" algn="tl">
                    <a:srgbClr val="000000">
                      <a:alpha val="43137"/>
                    </a:srgbClr>
                  </a:outerShdw>
                </a:effectLst>
              </a:rPr>
              <a:t>Where do you stand, with regard to accepting the responsibility for committed mistakes? </a:t>
            </a:r>
            <a:endParaRPr lang="en-US" dirty="0">
              <a:solidFill>
                <a:srgbClr val="FFFF00"/>
              </a:solidFill>
              <a:effectLst>
                <a:outerShdw blurRad="38100" dist="38100" dir="2700000" algn="tl">
                  <a:srgbClr val="000000">
                    <a:alpha val="43137"/>
                  </a:srgbClr>
                </a:outerShdw>
              </a:effectLst>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826861765"/>
              </p:ext>
            </p:extLst>
          </p:nvPr>
        </p:nvGraphicFramePr>
        <p:xfrm>
          <a:off x="2133600" y="685800"/>
          <a:ext cx="8077200" cy="5737860"/>
        </p:xfrm>
        <a:graphic>
          <a:graphicData uri="http://schemas.openxmlformats.org/drawingml/2006/table">
            <a:tbl>
              <a:tblPr firstRow="1" bandRow="1">
                <a:tableStyleId>{5C22544A-7EE6-4342-B048-85BDC9FD1C3A}</a:tableStyleId>
              </a:tblPr>
              <a:tblGrid>
                <a:gridCol w="1179195"/>
                <a:gridCol w="6898005"/>
              </a:tblGrid>
              <a:tr h="1333500">
                <a:tc>
                  <a:txBody>
                    <a:bodyPr/>
                    <a:lstStyle/>
                    <a:p>
                      <a:r>
                        <a:rPr lang="hi-IN" sz="3600" b="1" dirty="0" smtClean="0"/>
                        <a:t> </a:t>
                      </a:r>
                      <a:endParaRPr lang="en-US" sz="3600" b="1" dirty="0" smtClean="0"/>
                    </a:p>
                    <a:p>
                      <a:r>
                        <a:rPr lang="hi-IN" sz="3600" b="1" dirty="0" smtClean="0"/>
                        <a:t>1.</a:t>
                      </a:r>
                      <a:endParaRPr lang="en-US" sz="3600" b="1" dirty="0"/>
                    </a:p>
                  </a:txBody>
                  <a:tcPr/>
                </a:tc>
                <a:tc>
                  <a:txBody>
                    <a:bodyPr/>
                    <a:lstStyle/>
                    <a:p>
                      <a:endParaRPr lang="en-IN" sz="3600" b="1" dirty="0" smtClean="0"/>
                    </a:p>
                    <a:p>
                      <a:r>
                        <a:rPr lang="en-IN" sz="3600" b="1" dirty="0" smtClean="0"/>
                        <a:t>I am off the track</a:t>
                      </a:r>
                      <a:endParaRPr lang="en-US" sz="3600" b="1" dirty="0"/>
                    </a:p>
                  </a:txBody>
                  <a:tcPr/>
                </a:tc>
              </a:tr>
              <a:tr h="1333500">
                <a:tc>
                  <a:txBody>
                    <a:bodyPr/>
                    <a:lstStyle/>
                    <a:p>
                      <a:r>
                        <a:rPr lang="hi-IN" sz="3600" b="1" dirty="0" smtClean="0"/>
                        <a:t> </a:t>
                      </a:r>
                      <a:endParaRPr lang="en-US" sz="3600" b="1" dirty="0" smtClean="0"/>
                    </a:p>
                    <a:p>
                      <a:r>
                        <a:rPr lang="hi-IN" sz="3600" b="1" dirty="0" smtClean="0"/>
                        <a:t>2.</a:t>
                      </a:r>
                      <a:endParaRPr lang="en-US" sz="3600" b="1" dirty="0"/>
                    </a:p>
                  </a:txBody>
                  <a:tcPr/>
                </a:tc>
                <a:tc>
                  <a:txBody>
                    <a:bodyPr/>
                    <a:lstStyle/>
                    <a:p>
                      <a:endParaRPr lang="en-IN" sz="3600" b="1" dirty="0" smtClean="0"/>
                    </a:p>
                    <a:p>
                      <a:r>
                        <a:rPr lang="en-IN" sz="3600" b="1" dirty="0" smtClean="0"/>
                        <a:t>I am on the track and simply moving </a:t>
                      </a:r>
                      <a:endParaRPr lang="en-US" sz="3600" b="1" dirty="0"/>
                    </a:p>
                  </a:txBody>
                  <a:tcPr/>
                </a:tc>
              </a:tr>
              <a:tr h="1333500">
                <a:tc>
                  <a:txBody>
                    <a:bodyPr/>
                    <a:lstStyle/>
                    <a:p>
                      <a:r>
                        <a:rPr lang="hi-IN" sz="3600" b="1" dirty="0" smtClean="0"/>
                        <a:t> </a:t>
                      </a:r>
                      <a:endParaRPr lang="en-US" sz="3600" b="1" dirty="0" smtClean="0"/>
                    </a:p>
                    <a:p>
                      <a:r>
                        <a:rPr lang="hi-IN" sz="3600" b="1" dirty="0" smtClean="0"/>
                        <a:t>3. </a:t>
                      </a:r>
                      <a:endParaRPr lang="en-US" sz="3600" b="1" dirty="0"/>
                    </a:p>
                  </a:txBody>
                  <a:tcPr/>
                </a:tc>
                <a:tc>
                  <a:txBody>
                    <a:bodyPr/>
                    <a:lstStyle/>
                    <a:p>
                      <a:endParaRPr lang="en-IN" sz="3600" b="1" dirty="0" smtClean="0"/>
                    </a:p>
                    <a:p>
                      <a:r>
                        <a:rPr lang="en-IN" sz="3600" b="1" dirty="0" smtClean="0"/>
                        <a:t>Working very hard</a:t>
                      </a:r>
                      <a:endParaRPr lang="en-US" sz="3600" b="1" dirty="0"/>
                    </a:p>
                  </a:txBody>
                  <a:tcPr/>
                </a:tc>
              </a:tr>
              <a:tr h="1333500">
                <a:tc>
                  <a:txBody>
                    <a:bodyPr/>
                    <a:lstStyle/>
                    <a:p>
                      <a:r>
                        <a:rPr lang="hi-IN" sz="3600" b="1" dirty="0" smtClean="0"/>
                        <a:t> </a:t>
                      </a:r>
                      <a:endParaRPr lang="en-US" sz="3600" b="1" dirty="0" smtClean="0"/>
                    </a:p>
                    <a:p>
                      <a:r>
                        <a:rPr lang="hi-IN" sz="3600" b="1" dirty="0" smtClean="0"/>
                        <a:t>4.</a:t>
                      </a:r>
                      <a:endParaRPr lang="en-US" sz="3600" b="1" dirty="0"/>
                    </a:p>
                  </a:txBody>
                  <a:tcPr/>
                </a:tc>
                <a:tc>
                  <a:txBody>
                    <a:bodyPr/>
                    <a:lstStyle/>
                    <a:p>
                      <a:endParaRPr lang="en-IN" sz="3600" b="1" dirty="0" smtClean="0"/>
                    </a:p>
                    <a:p>
                      <a:r>
                        <a:rPr lang="en-IN" sz="3600" b="1" dirty="0" smtClean="0"/>
                        <a:t>Under going </a:t>
                      </a:r>
                      <a:r>
                        <a:rPr lang="en-IN" sz="3600" b="1" baseline="0" dirty="0" smtClean="0"/>
                        <a:t>transformation</a:t>
                      </a:r>
                      <a:endParaRPr lang="en-US" sz="3600" b="1" dirty="0"/>
                    </a:p>
                  </a:txBody>
                  <a:tcPr/>
                </a:tc>
              </a:tr>
            </a:tbl>
          </a:graphicData>
        </a:graphic>
      </p:graphicFrame>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9144000" cy="6553200"/>
          </a:xfrm>
        </p:spPr>
        <p:txBody>
          <a:bodyPr/>
          <a:lstStyle/>
          <a:p>
            <a:pPr marL="457200" indent="-457200" algn="l">
              <a:buFont typeface="Arial" panose="020B0604020202020204" pitchFamily="34" charset="0"/>
              <a:buChar char="•"/>
              <a:defRPr/>
            </a:pPr>
            <a:r>
              <a:rPr lang="hi-IN" sz="3200" dirty="0">
                <a:solidFill>
                  <a:srgbClr val="FFC000"/>
                </a:solidFill>
              </a:rPr>
              <a:t/>
            </a:r>
            <a:br>
              <a:rPr lang="hi-IN" sz="3200" dirty="0">
                <a:solidFill>
                  <a:srgbClr val="FFC000"/>
                </a:solidFill>
              </a:rPr>
            </a:br>
            <a:r>
              <a:rPr lang="hi-IN" sz="3200" dirty="0">
                <a:solidFill>
                  <a:srgbClr val="FFC000"/>
                </a:solidFill>
              </a:rPr>
              <a:t/>
            </a:r>
            <a:br>
              <a:rPr lang="hi-IN" sz="3200" dirty="0">
                <a:solidFill>
                  <a:srgbClr val="FFC000"/>
                </a:solidFill>
              </a:rPr>
            </a:br>
            <a:r>
              <a:rPr lang="en-IN" sz="3600" dirty="0">
                <a:solidFill>
                  <a:srgbClr val="FFC000"/>
                </a:solidFill>
              </a:rPr>
              <a:t>Old, sick and unsuccessful  are the people who are controlled by the grammar prescribed by  society. </a:t>
            </a:r>
            <a:r>
              <a:rPr lang="hi-IN" sz="3600" dirty="0">
                <a:solidFill>
                  <a:srgbClr val="FFC000"/>
                </a:solidFill>
              </a:rPr>
              <a:t/>
            </a:r>
            <a:br>
              <a:rPr lang="hi-IN" sz="3600" dirty="0">
                <a:solidFill>
                  <a:srgbClr val="FFC000"/>
                </a:solidFill>
              </a:rPr>
            </a:br>
            <a:r>
              <a:rPr lang="hi-IN" sz="3600" dirty="0">
                <a:solidFill>
                  <a:srgbClr val="FFC000"/>
                </a:solidFill>
              </a:rPr>
              <a:t/>
            </a:r>
            <a:br>
              <a:rPr lang="hi-IN" sz="3600" dirty="0">
                <a:solidFill>
                  <a:srgbClr val="FFC000"/>
                </a:solidFill>
              </a:rPr>
            </a:br>
            <a:r>
              <a:rPr lang="en-IN" sz="3600" b="0" dirty="0">
                <a:solidFill>
                  <a:schemeClr val="tx1"/>
                </a:solidFill>
                <a:effectLst/>
              </a:rPr>
              <a:t>On the other hand,</a:t>
            </a:r>
            <a:r>
              <a:rPr lang="hi-IN" sz="3600" b="0" dirty="0">
                <a:solidFill>
                  <a:schemeClr val="tx1"/>
                </a:solidFill>
                <a:effectLst/>
              </a:rPr>
              <a:t> </a:t>
            </a:r>
            <a:r>
              <a:rPr lang="en-IN" sz="3600" b="0" dirty="0">
                <a:solidFill>
                  <a:schemeClr val="tx1"/>
                </a:solidFill>
                <a:effectLst/>
              </a:rPr>
              <a:t>there  are  people who are always ready to learn without bothering about their age;</a:t>
            </a:r>
            <a:r>
              <a:rPr lang="hi-IN" sz="3600" b="0" dirty="0">
                <a:solidFill>
                  <a:schemeClr val="tx1"/>
                </a:solidFill>
                <a:effectLst/>
              </a:rPr>
              <a:t> </a:t>
            </a:r>
            <a:r>
              <a:rPr lang="en-IN" sz="3600" b="0" dirty="0">
                <a:solidFill>
                  <a:schemeClr val="tx1"/>
                </a:solidFill>
                <a:effectLst/>
              </a:rPr>
              <a:t>they are  willing to  adjust to any requirement of their body;  and are ready  to meet any number of challenges.</a:t>
            </a:r>
            <a:r>
              <a:rPr lang="hi-IN" sz="3600" b="0" dirty="0">
                <a:solidFill>
                  <a:schemeClr val="tx1"/>
                </a:solidFill>
                <a:effectLst/>
              </a:rPr>
              <a:t> </a:t>
            </a:r>
            <a:r>
              <a:rPr lang="en-US" sz="3600" b="0" dirty="0" smtClean="0">
                <a:solidFill>
                  <a:schemeClr val="tx1"/>
                </a:solidFill>
                <a:effectLst/>
              </a:rPr>
              <a:t/>
            </a:r>
            <a:br>
              <a:rPr lang="en-US" sz="3600" b="0" dirty="0" smtClean="0">
                <a:solidFill>
                  <a:schemeClr val="tx1"/>
                </a:solidFill>
                <a:effectLst/>
              </a:rPr>
            </a:br>
            <a:r>
              <a:rPr lang="en-US" sz="3600" b="0" dirty="0">
                <a:solidFill>
                  <a:schemeClr val="tx1"/>
                </a:solidFill>
                <a:effectLst/>
              </a:rPr>
              <a:t/>
            </a:r>
            <a:br>
              <a:rPr lang="en-US" sz="3600" b="0" dirty="0">
                <a:solidFill>
                  <a:schemeClr val="tx1"/>
                </a:solidFill>
                <a:effectLst/>
              </a:rPr>
            </a:br>
            <a:r>
              <a:rPr lang="en-IN" sz="3600" b="0" dirty="0" smtClean="0">
                <a:solidFill>
                  <a:srgbClr val="FF0000"/>
                </a:solidFill>
                <a:effectLst/>
              </a:rPr>
              <a:t>If </a:t>
            </a:r>
            <a:r>
              <a:rPr lang="en-IN" sz="3600" b="0" dirty="0">
                <a:solidFill>
                  <a:srgbClr val="FF0000"/>
                </a:solidFill>
                <a:effectLst/>
              </a:rPr>
              <a:t>required, they can stretch their capacity to work.</a:t>
            </a:r>
            <a:r>
              <a:rPr lang="hi-IN" sz="3600" b="0" dirty="0">
                <a:solidFill>
                  <a:schemeClr val="tx1"/>
                </a:solidFill>
                <a:effectLst/>
              </a:rPr>
              <a:t> </a:t>
            </a:r>
            <a:r>
              <a:rPr lang="hi-IN" sz="3600" b="0" dirty="0">
                <a:solidFill>
                  <a:srgbClr val="FFC000"/>
                </a:solidFill>
                <a:effectLst/>
              </a:rPr>
              <a:t> </a:t>
            </a:r>
            <a:br>
              <a:rPr lang="hi-IN" sz="3600" b="0" dirty="0">
                <a:solidFill>
                  <a:srgbClr val="FFC000"/>
                </a:solidFill>
                <a:effectLst/>
              </a:rPr>
            </a:br>
            <a:r>
              <a:rPr lang="hi-IN" sz="3600" b="0" dirty="0">
                <a:solidFill>
                  <a:srgbClr val="FFC000"/>
                </a:solidFill>
                <a:effectLst/>
              </a:rPr>
              <a:t/>
            </a:r>
            <a:br>
              <a:rPr lang="hi-IN" sz="3600" b="0" dirty="0">
                <a:solidFill>
                  <a:srgbClr val="FFC000"/>
                </a:solidFill>
                <a:effectLst/>
              </a:rPr>
            </a:br>
            <a:r>
              <a:rPr lang="hi-IN" sz="3600" dirty="0">
                <a:solidFill>
                  <a:srgbClr val="FFC000"/>
                </a:solidFill>
              </a:rPr>
              <a:t>  </a:t>
            </a:r>
            <a:endParaRPr lang="en-US" sz="3600" dirty="0">
              <a:solidFill>
                <a:srgbClr val="FFC0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000" dirty="0">
                <a:solidFill>
                  <a:srgbClr val="FFC000"/>
                </a:solidFill>
              </a:rPr>
              <a:t>If we have explored the purpose of life which, is aligned with our ‘uniqueness’</a:t>
            </a:r>
            <a:r>
              <a:rPr lang="hi-IN" sz="4000" dirty="0">
                <a:solidFill>
                  <a:srgbClr val="002060"/>
                </a:solidFill>
              </a:rPr>
              <a:t> </a:t>
            </a:r>
            <a:br>
              <a:rPr lang="hi-IN" sz="4000" dirty="0">
                <a:solidFill>
                  <a:srgbClr val="002060"/>
                </a:solidFill>
              </a:rPr>
            </a:br>
            <a:r>
              <a:rPr lang="hi-IN" sz="4000" dirty="0">
                <a:solidFill>
                  <a:srgbClr val="002060"/>
                </a:solidFill>
              </a:rPr>
              <a:t/>
            </a:r>
            <a:br>
              <a:rPr lang="hi-IN" sz="4000" dirty="0">
                <a:solidFill>
                  <a:srgbClr val="002060"/>
                </a:solidFill>
              </a:rPr>
            </a:br>
            <a:r>
              <a:rPr lang="en-IN" sz="4000" dirty="0">
                <a:solidFill>
                  <a:srgbClr val="FFFF00"/>
                </a:solidFill>
              </a:rPr>
              <a:t>Then, we can truly appreciate the work that we are doing is right.</a:t>
            </a:r>
            <a:r>
              <a:rPr lang="hi-IN" sz="4000" dirty="0">
                <a:solidFill>
                  <a:srgbClr val="FFFF00"/>
                </a:solidFill>
              </a:rPr>
              <a:t> </a:t>
            </a:r>
            <a:r>
              <a:rPr lang="en-IN" sz="4000" dirty="0">
                <a:solidFill>
                  <a:srgbClr val="FFFF00"/>
                </a:solidFill>
              </a:rPr>
              <a:t>Such realization motivates us to excel on the job and we give our ‘best’</a:t>
            </a:r>
            <a:r>
              <a:rPr lang="hi-IN" sz="4000" dirty="0">
                <a:solidFill>
                  <a:srgbClr val="FFFF00"/>
                </a:solidFill>
              </a:rPr>
              <a:t>. </a:t>
            </a:r>
            <a:endParaRPr lang="en-US" sz="4000" dirty="0">
              <a:solidFill>
                <a:srgbClr val="FFFF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71600"/>
            <a:ext cx="10820400" cy="3581400"/>
          </a:xfrm>
        </p:spPr>
        <p:txBody>
          <a:bodyPr/>
          <a:lstStyle/>
          <a:p>
            <a:pPr>
              <a:defRPr/>
            </a:pPr>
            <a:r>
              <a:rPr lang="en-IN" sz="8000" dirty="0">
                <a:solidFill>
                  <a:srgbClr val="FF0000"/>
                </a:solidFill>
                <a:effectLst>
                  <a:outerShdw blurRad="38100" dist="38100" dir="2700000" algn="tl">
                    <a:srgbClr val="000000">
                      <a:alpha val="43137"/>
                    </a:srgbClr>
                  </a:outerShdw>
                </a:effectLst>
              </a:rPr>
              <a:t>This will be the outcome </a:t>
            </a:r>
            <a:r>
              <a:rPr lang="en-IN" sz="8000" dirty="0" smtClean="0">
                <a:solidFill>
                  <a:srgbClr val="FF0000"/>
                </a:solidFill>
                <a:effectLst>
                  <a:outerShdw blurRad="38100" dist="38100" dir="2700000" algn="tl">
                    <a:srgbClr val="000000">
                      <a:alpha val="43137"/>
                    </a:srgbClr>
                  </a:outerShdw>
                </a:effectLst>
              </a:rPr>
              <a:t>of ‘PASSION</a:t>
            </a:r>
            <a:r>
              <a:rPr lang="en-IN" sz="8000" dirty="0">
                <a:solidFill>
                  <a:srgbClr val="FF0000"/>
                </a:solidFill>
              </a:rPr>
              <a:t>’</a:t>
            </a:r>
            <a:endParaRPr lang="en-US" sz="8000" dirty="0">
              <a:solidFill>
                <a:srgbClr val="FF00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lgn="l">
              <a:defRPr/>
            </a:pPr>
            <a:r>
              <a:rPr lang="en-IN" sz="5400" b="0" dirty="0">
                <a:solidFill>
                  <a:schemeClr val="tx1"/>
                </a:solidFill>
                <a:effectLst/>
              </a:rPr>
              <a:t>In the process we deviate from  our routine, break our  boundaries, and stretch our working capacity.</a:t>
            </a:r>
            <a:r>
              <a:rPr lang="hi-IN" sz="5400" b="0" dirty="0">
                <a:solidFill>
                  <a:srgbClr val="002060"/>
                </a:solidFill>
                <a:effectLst/>
              </a:rPr>
              <a:t> </a:t>
            </a:r>
            <a:r>
              <a:rPr lang="en-IN" sz="5400" b="0" dirty="0">
                <a:solidFill>
                  <a:srgbClr val="FFC000"/>
                </a:solidFill>
                <a:effectLst/>
              </a:rPr>
              <a:t>Hence, we are ready to learn anything that helps us in excelling in life.</a:t>
            </a:r>
            <a:r>
              <a:rPr lang="hi-IN" sz="5400" b="0" dirty="0">
                <a:solidFill>
                  <a:srgbClr val="FFC000"/>
                </a:solidFill>
                <a:effectLst/>
              </a:rPr>
              <a:t> </a:t>
            </a:r>
            <a:r>
              <a:rPr lang="hi-IN" sz="5400" b="0" dirty="0">
                <a:solidFill>
                  <a:srgbClr val="002060"/>
                </a:solidFill>
                <a:effectLst/>
              </a:rPr>
              <a:t> </a:t>
            </a:r>
            <a:endParaRPr lang="en-US" sz="5400" b="0" dirty="0">
              <a:solidFill>
                <a:srgbClr val="002060"/>
              </a:solidFill>
              <a:effectLst/>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lgn="l">
              <a:defRPr/>
            </a:pPr>
            <a:r>
              <a:rPr lang="en-IN" b="0" dirty="0">
                <a:solidFill>
                  <a:srgbClr val="FFC000"/>
                </a:solidFill>
                <a:effectLst/>
              </a:rPr>
              <a:t>And then whatever happens in life, it contributes to our transformational growth:</a:t>
            </a:r>
            <a:r>
              <a:rPr lang="hi-IN" b="0" dirty="0">
                <a:solidFill>
                  <a:srgbClr val="FFC000"/>
                </a:solidFill>
                <a:effectLst/>
              </a:rPr>
              <a:t> </a:t>
            </a:r>
            <a:br>
              <a:rPr lang="hi-IN" b="0" dirty="0">
                <a:solidFill>
                  <a:srgbClr val="FFC000"/>
                </a:solidFill>
                <a:effectLst/>
              </a:rPr>
            </a:br>
            <a:r>
              <a:rPr lang="en-IN" b="0" dirty="0">
                <a:solidFill>
                  <a:srgbClr val="FFC000"/>
                </a:solidFill>
                <a:effectLst/>
              </a:rPr>
              <a:t/>
            </a:r>
            <a:br>
              <a:rPr lang="en-IN" b="0" dirty="0">
                <a:solidFill>
                  <a:srgbClr val="FFC000"/>
                </a:solidFill>
                <a:effectLst/>
              </a:rPr>
            </a:br>
            <a:r>
              <a:rPr lang="en-IN" b="0" dirty="0">
                <a:solidFill>
                  <a:schemeClr val="tx1"/>
                </a:solidFill>
                <a:effectLst/>
              </a:rPr>
              <a:t>Not only do our old habits  but also the hidden part of our personality  that, is responsible for creating future emerges powerfully and magically. </a:t>
            </a:r>
            <a:endParaRPr lang="en-US" b="0" dirty="0">
              <a:solidFill>
                <a:schemeClr val="tx1"/>
              </a:solidFill>
              <a:effectLst/>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9144000" cy="1371600"/>
          </a:xfrm>
        </p:spPr>
        <p:txBody>
          <a:bodyPr/>
          <a:lstStyle/>
          <a:p>
            <a:pPr>
              <a:defRPr/>
            </a:pPr>
            <a:r>
              <a:rPr lang="en-US" sz="7200" dirty="0"/>
              <a:t>Emotional Honesty</a:t>
            </a:r>
          </a:p>
        </p:txBody>
      </p:sp>
      <p:sp>
        <p:nvSpPr>
          <p:cNvPr id="3" name="Content Placeholder 2"/>
          <p:cNvSpPr>
            <a:spLocks noGrp="1"/>
          </p:cNvSpPr>
          <p:nvPr>
            <p:ph idx="1"/>
          </p:nvPr>
        </p:nvSpPr>
        <p:spPr>
          <a:xfrm>
            <a:off x="1524000" y="1447800"/>
            <a:ext cx="9144000" cy="5410200"/>
          </a:xfrm>
        </p:spPr>
        <p:txBody>
          <a:bodyPr/>
          <a:lstStyle/>
          <a:p>
            <a:pPr>
              <a:defRPr/>
            </a:pPr>
            <a:r>
              <a:rPr lang="en-IN" sz="4000" b="1" dirty="0">
                <a:solidFill>
                  <a:srgbClr val="FFFF00"/>
                </a:solidFill>
              </a:rPr>
              <a:t>What  exactly do I want?</a:t>
            </a:r>
            <a:r>
              <a:rPr lang="hi-IN" sz="4000" b="1" dirty="0">
                <a:solidFill>
                  <a:srgbClr val="FFFF00"/>
                </a:solidFill>
              </a:rPr>
              <a:t> </a:t>
            </a:r>
            <a:endParaRPr lang="en-US" sz="4000" b="1" dirty="0">
              <a:solidFill>
                <a:srgbClr val="FFFF00"/>
              </a:solidFill>
            </a:endParaRPr>
          </a:p>
          <a:p>
            <a:pPr>
              <a:defRPr/>
            </a:pPr>
            <a:r>
              <a:rPr lang="en-IN" b="1" dirty="0" smtClean="0"/>
              <a:t>This question, we have to ask regularly from ourselves with complete emotional honesty.</a:t>
            </a:r>
            <a:endParaRPr lang="hi-IN" b="1" dirty="0" smtClean="0"/>
          </a:p>
          <a:p>
            <a:pPr>
              <a:defRPr/>
            </a:pPr>
            <a:r>
              <a:rPr lang="en-IN" b="1" dirty="0" smtClean="0"/>
              <a:t>Continuously, we are to be conscious about, “Where do I stand and what am I doing for  realizing the purpose of life?”</a:t>
            </a:r>
            <a:r>
              <a:rPr lang="hi-IN" b="1" dirty="0" smtClean="0"/>
              <a:t> </a:t>
            </a:r>
          </a:p>
          <a:p>
            <a:pPr>
              <a:defRPr/>
            </a:pPr>
            <a:r>
              <a:rPr lang="en-IN" b="1" dirty="0" smtClean="0"/>
              <a:t>We have to empathize with others, when they are in trouble.</a:t>
            </a:r>
            <a:endParaRPr lang="hi-IN" b="1" dirty="0" smtClean="0"/>
          </a:p>
          <a:p>
            <a:pPr>
              <a:defRPr/>
            </a:pPr>
            <a:r>
              <a:rPr lang="en-IN" b="1" dirty="0" smtClean="0"/>
              <a:t>We have to motivate others to give off  their ‘best’.</a:t>
            </a:r>
            <a:endParaRPr lang="en-US" b="1"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IN" sz="6000" dirty="0"/>
              <a:t>EMPATHIZING</a:t>
            </a:r>
          </a:p>
        </p:txBody>
      </p:sp>
      <p:sp>
        <p:nvSpPr>
          <p:cNvPr id="4" name="Content Placeholder 3"/>
          <p:cNvSpPr>
            <a:spLocks noGrp="1"/>
          </p:cNvSpPr>
          <p:nvPr>
            <p:ph idx="1"/>
          </p:nvPr>
        </p:nvSpPr>
        <p:spPr>
          <a:xfrm>
            <a:off x="1524000" y="1295400"/>
            <a:ext cx="9144000" cy="5562600"/>
          </a:xfrm>
        </p:spPr>
        <p:txBody>
          <a:bodyPr/>
          <a:lstStyle/>
          <a:p>
            <a:pPr>
              <a:defRPr/>
            </a:pPr>
            <a:r>
              <a:rPr lang="en-IN" dirty="0" smtClean="0">
                <a:effectLst/>
              </a:rPr>
              <a:t>It means feeling what the other person  feels? And then caring.</a:t>
            </a:r>
          </a:p>
          <a:p>
            <a:pPr>
              <a:defRPr/>
            </a:pPr>
            <a:r>
              <a:rPr lang="en-IN" dirty="0" smtClean="0">
                <a:effectLst/>
              </a:rPr>
              <a:t>Feeling the feeling of other person is possible when we  care.</a:t>
            </a:r>
          </a:p>
          <a:p>
            <a:pPr>
              <a:defRPr/>
            </a:pPr>
            <a:r>
              <a:rPr lang="en-IN" dirty="0" smtClean="0">
                <a:effectLst/>
              </a:rPr>
              <a:t>This caring is possible when we have attempted to understand him.</a:t>
            </a:r>
          </a:p>
          <a:p>
            <a:pPr>
              <a:defRPr/>
            </a:pPr>
            <a:r>
              <a:rPr lang="en-IN" dirty="0" smtClean="0">
                <a:effectLst/>
              </a:rPr>
              <a:t>This understanding  is only possible when we have mutually shared our experiences of ups and downs, struggles, failures, and the HERCULEAN  efforts we have  put- in to come out of it.</a:t>
            </a:r>
            <a:endParaRPr lang="en-IN" dirty="0">
              <a:effectLst/>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0"/>
            <a:ext cx="8229600" cy="1143000"/>
          </a:xfrm>
        </p:spPr>
        <p:txBody>
          <a:bodyPr/>
          <a:lstStyle/>
          <a:p>
            <a:pPr>
              <a:defRPr/>
            </a:pPr>
            <a:r>
              <a:rPr lang="en-IN" sz="6600" dirty="0"/>
              <a:t>BAROMETER</a:t>
            </a:r>
          </a:p>
        </p:txBody>
      </p:sp>
      <p:sp>
        <p:nvSpPr>
          <p:cNvPr id="4" name="Content Placeholder 3"/>
          <p:cNvSpPr>
            <a:spLocks noGrp="1"/>
          </p:cNvSpPr>
          <p:nvPr>
            <p:ph idx="1"/>
          </p:nvPr>
        </p:nvSpPr>
        <p:spPr>
          <a:xfrm>
            <a:off x="1524000" y="1219200"/>
            <a:ext cx="9144000" cy="5638800"/>
          </a:xfrm>
        </p:spPr>
        <p:txBody>
          <a:bodyPr/>
          <a:lstStyle/>
          <a:p>
            <a:pPr>
              <a:defRPr/>
            </a:pPr>
            <a:r>
              <a:rPr lang="en-IN" sz="4000" dirty="0">
                <a:effectLst/>
              </a:rPr>
              <a:t>Passion is a barometer that suggests, “what we can do to realise the purpose of life”?</a:t>
            </a:r>
          </a:p>
          <a:p>
            <a:pPr>
              <a:defRPr/>
            </a:pPr>
            <a:r>
              <a:rPr lang="en-IN" sz="4000" dirty="0">
                <a:effectLst/>
              </a:rPr>
              <a:t>It is not only to lead others or be accountable to ourselves. </a:t>
            </a:r>
          </a:p>
          <a:p>
            <a:pPr>
              <a:defRPr/>
            </a:pPr>
            <a:r>
              <a:rPr lang="en-IN" sz="4000" dirty="0">
                <a:effectLst/>
              </a:rPr>
              <a:t>But in the process of realization, when we  undergo through difficulties we  sacrifice our lives too.</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IN" sz="6600" dirty="0"/>
              <a:t>ACCOUNTABILITY</a:t>
            </a:r>
          </a:p>
        </p:txBody>
      </p:sp>
      <p:sp>
        <p:nvSpPr>
          <p:cNvPr id="4" name="Content Placeholder 3"/>
          <p:cNvSpPr>
            <a:spLocks noGrp="1"/>
          </p:cNvSpPr>
          <p:nvPr>
            <p:ph idx="1"/>
          </p:nvPr>
        </p:nvSpPr>
        <p:spPr>
          <a:xfrm>
            <a:off x="1524000" y="1600200"/>
            <a:ext cx="9144000" cy="5257800"/>
          </a:xfrm>
        </p:spPr>
        <p:txBody>
          <a:bodyPr/>
          <a:lstStyle/>
          <a:p>
            <a:pPr>
              <a:defRPr/>
            </a:pPr>
            <a:r>
              <a:rPr lang="en-IN" sz="4400" dirty="0">
                <a:effectLst/>
              </a:rPr>
              <a:t>Being sensitive to our gut feeling  regarding future happenings can be defined as accountability.</a:t>
            </a:r>
          </a:p>
          <a:p>
            <a:pPr>
              <a:defRPr/>
            </a:pPr>
            <a:r>
              <a:rPr lang="en-IN" sz="4400" dirty="0">
                <a:effectLst/>
              </a:rPr>
              <a:t>Theoretically, it is the inner voice of our intuition for which we seriously feel accountable.</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lgn="l">
              <a:defRPr/>
            </a:pPr>
            <a:r>
              <a:rPr lang="en-IN" sz="3200" dirty="0">
                <a:solidFill>
                  <a:srgbClr val="FFC000"/>
                </a:solidFill>
                <a:effectLst/>
              </a:rPr>
              <a:t>Sensations either connect us with our true-self or are the messages received by the body from the universe regarding our well being, business interests or survival.</a:t>
            </a:r>
            <a:br>
              <a:rPr lang="en-IN" sz="3200" dirty="0">
                <a:solidFill>
                  <a:srgbClr val="FFC000"/>
                </a:solidFill>
                <a:effectLst/>
              </a:rPr>
            </a:br>
            <a:r>
              <a:rPr lang="en-IN" sz="3200" dirty="0">
                <a:solidFill>
                  <a:srgbClr val="FFC000"/>
                </a:solidFill>
                <a:effectLst/>
              </a:rPr>
              <a:t/>
            </a:r>
            <a:br>
              <a:rPr lang="en-IN" sz="3200" dirty="0">
                <a:solidFill>
                  <a:srgbClr val="FFC000"/>
                </a:solidFill>
                <a:effectLst/>
              </a:rPr>
            </a:br>
            <a:r>
              <a:rPr lang="en-IN" sz="6000" b="0" dirty="0">
                <a:solidFill>
                  <a:schemeClr val="tx1"/>
                </a:solidFill>
                <a:effectLst/>
              </a:rPr>
              <a:t>Accountability </a:t>
            </a:r>
            <a:r>
              <a:rPr lang="en-IN" sz="4000" b="0" dirty="0">
                <a:solidFill>
                  <a:schemeClr val="accent1">
                    <a:lumMod val="60000"/>
                    <a:lumOff val="40000"/>
                  </a:schemeClr>
                </a:solidFill>
                <a:effectLst/>
              </a:rPr>
              <a:t>w</a:t>
            </a:r>
            <a:r>
              <a:rPr lang="en-IN" sz="4000" b="0" dirty="0">
                <a:solidFill>
                  <a:schemeClr val="tx2">
                    <a:lumMod val="90000"/>
                  </a:schemeClr>
                </a:solidFill>
                <a:effectLst/>
              </a:rPr>
              <a:t>ith the help of these sensations provides a ready-reckoner to check our readiness for ‘giving meaning to our existence’ as well as for ‘loving one-self’.</a:t>
            </a:r>
            <a:r>
              <a:rPr lang="en-IN" sz="2800" b="0" dirty="0">
                <a:solidFill>
                  <a:schemeClr val="tx2">
                    <a:lumMod val="90000"/>
                  </a:schemeClr>
                </a:solidFill>
                <a:effectLst/>
              </a:rPr>
              <a:t> </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0"/>
            <a:ext cx="8229600" cy="1524000"/>
          </a:xfrm>
        </p:spPr>
        <p:txBody>
          <a:bodyPr/>
          <a:lstStyle/>
          <a:p>
            <a:pPr>
              <a:defRPr/>
            </a:pPr>
            <a:r>
              <a:rPr lang="en-IN" sz="6000" dirty="0"/>
              <a:t>ACCOUNTABILITY</a:t>
            </a:r>
          </a:p>
        </p:txBody>
      </p:sp>
      <p:sp>
        <p:nvSpPr>
          <p:cNvPr id="4" name="Content Placeholder 3"/>
          <p:cNvSpPr>
            <a:spLocks noGrp="1"/>
          </p:cNvSpPr>
          <p:nvPr>
            <p:ph idx="1"/>
          </p:nvPr>
        </p:nvSpPr>
        <p:spPr>
          <a:xfrm>
            <a:off x="1524000" y="1270000"/>
            <a:ext cx="9144000" cy="5588000"/>
          </a:xfrm>
        </p:spPr>
        <p:txBody>
          <a:bodyPr/>
          <a:lstStyle/>
          <a:p>
            <a:pPr>
              <a:defRPr/>
            </a:pPr>
            <a:r>
              <a:rPr lang="en-IN" sz="3600" dirty="0">
                <a:effectLst/>
              </a:rPr>
              <a:t>Using body’s sensations  for creating the future can  only be possible when we are  emotionally honest to ourselves.</a:t>
            </a:r>
          </a:p>
          <a:p>
            <a:pPr>
              <a:defRPr/>
            </a:pPr>
            <a:r>
              <a:rPr lang="en-IN" sz="3600" dirty="0">
                <a:effectLst/>
              </a:rPr>
              <a:t>Or we are committed to realize the purpose which is totally aligned with our ‘uniqueness’.</a:t>
            </a:r>
          </a:p>
          <a:p>
            <a:pPr>
              <a:defRPr/>
            </a:pPr>
            <a:r>
              <a:rPr lang="en-IN" sz="3600" dirty="0">
                <a:effectLst/>
              </a:rPr>
              <a:t>Otherwise interpretation of felt-sensations may be the result of our intellectualization or rationalization.</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lgn="l">
              <a:defRPr/>
            </a:pPr>
            <a:r>
              <a:rPr lang="en-IN" sz="3200" b="0" dirty="0">
                <a:solidFill>
                  <a:srgbClr val="FFC000"/>
                </a:solidFill>
                <a:effectLst/>
              </a:rPr>
              <a:t>In fact, wisdom developed through felt sensations pushes us from inside to accept our weaknesses and vulnerabilities. Simultaneously it motivates us to be courageous and passionate for giving meaning to our existence.</a:t>
            </a:r>
            <a:br>
              <a:rPr lang="en-IN" sz="3200" b="0" dirty="0">
                <a:solidFill>
                  <a:srgbClr val="FFC000"/>
                </a:solidFill>
                <a:effectLst/>
              </a:rPr>
            </a:br>
            <a:r>
              <a:rPr lang="en-IN" sz="3200" b="0" dirty="0">
                <a:solidFill>
                  <a:srgbClr val="FFC000"/>
                </a:solidFill>
                <a:effectLst/>
              </a:rPr>
              <a:t/>
            </a:r>
            <a:br>
              <a:rPr lang="en-IN" sz="3200" b="0" dirty="0">
                <a:solidFill>
                  <a:srgbClr val="FFC000"/>
                </a:solidFill>
                <a:effectLst/>
              </a:rPr>
            </a:br>
            <a:r>
              <a:rPr lang="en-IN" sz="4000" b="0" dirty="0">
                <a:solidFill>
                  <a:schemeClr val="tx1"/>
                </a:solidFill>
                <a:effectLst/>
              </a:rPr>
              <a:t>Such a push from wisdom and motivation from inside for ‘loving ourselves and giving meaning to our existence’ is only possible when we are totally accountable for our each move and action.</a:t>
            </a:r>
            <a:r>
              <a:rPr lang="en-IN" sz="3200" b="0" dirty="0">
                <a:solidFill>
                  <a:srgbClr val="FFC000"/>
                </a:solidFill>
                <a:effectLst/>
              </a:rPr>
              <a:t>  </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6000" dirty="0"/>
              <a:t>CONSCIENCE</a:t>
            </a:r>
          </a:p>
        </p:txBody>
      </p:sp>
      <p:sp>
        <p:nvSpPr>
          <p:cNvPr id="3" name="Content Placeholder 2"/>
          <p:cNvSpPr>
            <a:spLocks noGrp="1"/>
          </p:cNvSpPr>
          <p:nvPr>
            <p:ph idx="1"/>
          </p:nvPr>
        </p:nvSpPr>
        <p:spPr>
          <a:xfrm>
            <a:off x="1524000" y="1600200"/>
            <a:ext cx="9144000" cy="5257800"/>
          </a:xfrm>
        </p:spPr>
        <p:txBody>
          <a:bodyPr/>
          <a:lstStyle/>
          <a:p>
            <a:pPr>
              <a:defRPr/>
            </a:pPr>
            <a:r>
              <a:rPr lang="en-IN" sz="4000" dirty="0">
                <a:effectLst/>
              </a:rPr>
              <a:t>… in brief, it represents the wisdom of our bodily sensations that has emerged as a result of possible self actualization.</a:t>
            </a:r>
          </a:p>
          <a:p>
            <a:pPr>
              <a:defRPr/>
            </a:pPr>
            <a:r>
              <a:rPr lang="en-IN" sz="4000" dirty="0">
                <a:effectLst/>
              </a:rPr>
              <a:t>… it works better when we have  trust in life, show courage while taking risk and feel accountable for our each action and move.</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lgn="l">
              <a:defRPr/>
            </a:pPr>
            <a:r>
              <a:rPr lang="en-IN" sz="6600" dirty="0"/>
              <a:t>Conscience and </a:t>
            </a:r>
            <a:r>
              <a:rPr lang="en-IN" sz="6000" dirty="0"/>
              <a:t>conscientiousness emerge</a:t>
            </a:r>
            <a:r>
              <a:rPr lang="en-IN" sz="6600" dirty="0"/>
              <a:t/>
            </a:r>
            <a:br>
              <a:rPr lang="en-IN" sz="6600" dirty="0"/>
            </a:br>
            <a:r>
              <a:rPr lang="en-IN" dirty="0" smtClean="0">
                <a:solidFill>
                  <a:srgbClr val="FFC000"/>
                </a:solidFill>
              </a:rPr>
              <a:t>during  honest introspection and for a while we pay attention to our moves, while passionately marching for realizing the purpose of life.</a:t>
            </a:r>
            <a:endParaRPr lang="en-IN" sz="6600" dirty="0">
              <a:solidFill>
                <a:srgbClr val="FFC0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9144000" cy="1752600"/>
          </a:xfrm>
        </p:spPr>
        <p:txBody>
          <a:bodyPr/>
          <a:lstStyle/>
          <a:p>
            <a:pPr algn="l">
              <a:defRPr/>
            </a:pPr>
            <a:r>
              <a:rPr lang="en-IN" sz="6000" dirty="0"/>
              <a:t>POWER OF </a:t>
            </a:r>
            <a:r>
              <a:rPr lang="en-IN" sz="8800" dirty="0"/>
              <a:t>CONSCIENCE</a:t>
            </a:r>
          </a:p>
        </p:txBody>
      </p:sp>
      <p:sp>
        <p:nvSpPr>
          <p:cNvPr id="3" name="Content Placeholder 2"/>
          <p:cNvSpPr>
            <a:spLocks noGrp="1"/>
          </p:cNvSpPr>
          <p:nvPr>
            <p:ph idx="1"/>
          </p:nvPr>
        </p:nvSpPr>
        <p:spPr>
          <a:xfrm>
            <a:off x="1828800" y="2438400"/>
            <a:ext cx="9144000" cy="3962400"/>
          </a:xfrm>
        </p:spPr>
        <p:txBody>
          <a:bodyPr/>
          <a:lstStyle/>
          <a:p>
            <a:pPr>
              <a:defRPr/>
            </a:pPr>
            <a:r>
              <a:rPr lang="en-IN" sz="4800" dirty="0">
                <a:effectLst/>
              </a:rPr>
              <a:t>Find a peaceful corner of your  home and sit quietly in it.</a:t>
            </a:r>
          </a:p>
          <a:p>
            <a:pPr>
              <a:defRPr/>
            </a:pPr>
            <a:r>
              <a:rPr lang="en-IN" sz="4800" dirty="0">
                <a:effectLst/>
              </a:rPr>
              <a:t>Recall the relationships which you consider to be the most important to be poured with trust.</a:t>
            </a:r>
          </a:p>
          <a:p>
            <a:pPr algn="ctr">
              <a:defRPr/>
            </a:pPr>
            <a:endParaRPr lang="en-IN" sz="4800" b="1"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11582400" cy="3260558"/>
          </a:xfrm>
        </p:spPr>
        <p:txBody>
          <a:bodyPr/>
          <a:lstStyle/>
          <a:p>
            <a:pPr marL="0" indent="0">
              <a:buNone/>
              <a:defRPr/>
            </a:pPr>
            <a:r>
              <a:rPr lang="en-IN" sz="6000" b="1" dirty="0" smtClean="0">
                <a:effectLst/>
              </a:rPr>
              <a:t>Pick </a:t>
            </a:r>
            <a:r>
              <a:rPr lang="en-IN" sz="6000" b="1" dirty="0">
                <a:effectLst/>
              </a:rPr>
              <a:t>any one which you consider -  needs to be permanent and poured with trust and dependence. </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533400"/>
            <a:ext cx="9129712" cy="6172200"/>
          </a:xfrm>
        </p:spPr>
        <p:txBody>
          <a:bodyPr/>
          <a:lstStyle/>
          <a:p>
            <a:pPr algn="ctr">
              <a:defRPr/>
            </a:pPr>
            <a:endParaRPr lang="en-IN" sz="4800" b="1" dirty="0"/>
          </a:p>
          <a:p>
            <a:pPr>
              <a:defRPr/>
            </a:pPr>
            <a:r>
              <a:rPr lang="en-IN" sz="4800" dirty="0">
                <a:effectLst/>
              </a:rPr>
              <a:t>Ask, “How can I pour trust and dependence in this relationship?”</a:t>
            </a:r>
          </a:p>
          <a:p>
            <a:pPr>
              <a:defRPr/>
            </a:pPr>
            <a:r>
              <a:rPr lang="en-IN" sz="4800" dirty="0">
                <a:effectLst/>
              </a:rPr>
              <a:t>Try to feel this question deep inside  your heart.</a:t>
            </a:r>
          </a:p>
          <a:p>
            <a:pPr>
              <a:defRPr/>
            </a:pPr>
            <a:r>
              <a:rPr lang="en-IN" sz="4800" dirty="0">
                <a:effectLst/>
              </a:rPr>
              <a:t>Do you get some answer</a:t>
            </a:r>
            <a:r>
              <a:rPr lang="en-IN" sz="4800" b="1" dirty="0"/>
              <a:t>?</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0"/>
            <a:ext cx="9144000" cy="6858000"/>
          </a:xfrm>
        </p:spPr>
        <p:txBody>
          <a:bodyPr/>
          <a:lstStyle/>
          <a:p>
            <a:pPr marL="0" indent="0">
              <a:buNone/>
              <a:defRPr/>
            </a:pPr>
            <a:r>
              <a:rPr lang="en-IN" sz="5400" b="1" dirty="0"/>
              <a:t>When you get some answer, ask:</a:t>
            </a:r>
          </a:p>
          <a:p>
            <a:pPr>
              <a:defRPr/>
            </a:pPr>
            <a:r>
              <a:rPr lang="en-IN" sz="4400" dirty="0">
                <a:solidFill>
                  <a:srgbClr val="FFFF00"/>
                </a:solidFill>
                <a:effectLst/>
              </a:rPr>
              <a:t>How confident do I feel while implementing this answer?</a:t>
            </a:r>
          </a:p>
          <a:p>
            <a:pPr>
              <a:defRPr/>
            </a:pPr>
            <a:r>
              <a:rPr lang="en-IN" sz="4400" dirty="0">
                <a:solidFill>
                  <a:srgbClr val="FFFF00"/>
                </a:solidFill>
                <a:effectLst/>
              </a:rPr>
              <a:t>How much trust this answer will pour, if I implement it?</a:t>
            </a:r>
          </a:p>
          <a:p>
            <a:pPr>
              <a:defRPr/>
            </a:pPr>
            <a:r>
              <a:rPr lang="en-IN" sz="4400" dirty="0">
                <a:solidFill>
                  <a:srgbClr val="FFFF00"/>
                </a:solidFill>
                <a:effectLst/>
              </a:rPr>
              <a:t>How stable and permanent the relationship will be?</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76200"/>
            <a:ext cx="9144000" cy="6781800"/>
          </a:xfrm>
        </p:spPr>
        <p:txBody>
          <a:bodyPr/>
          <a:lstStyle/>
          <a:p>
            <a:pPr marL="0" indent="0">
              <a:buNone/>
              <a:defRPr/>
            </a:pPr>
            <a:r>
              <a:rPr lang="en-IN" sz="4000" b="1" dirty="0"/>
              <a:t> </a:t>
            </a:r>
            <a:r>
              <a:rPr lang="en-IN" sz="4800" b="1" dirty="0"/>
              <a:t>For  your satisfaction ask from yourself:</a:t>
            </a:r>
          </a:p>
          <a:p>
            <a:pPr marL="0" indent="0">
              <a:buNone/>
              <a:defRPr/>
            </a:pPr>
            <a:r>
              <a:rPr lang="en-IN" sz="4400" dirty="0">
                <a:solidFill>
                  <a:srgbClr val="FFC000"/>
                </a:solidFill>
              </a:rPr>
              <a:t>Will pouring trust into this relationship support my passion? Or will it be an aid to realizing the purpose ? As  I am passionately engaged with ‘loving myself’ and ‘giving meaning to my existence’ for realizing the purpose. </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6600" dirty="0">
                <a:solidFill>
                  <a:srgbClr val="FF0000"/>
                </a:solidFill>
              </a:rPr>
              <a:t>STOP!</a:t>
            </a:r>
            <a:r>
              <a:rPr lang="hi-IN" sz="3600" dirty="0">
                <a:solidFill>
                  <a:srgbClr val="FFC000"/>
                </a:solidFill>
              </a:rPr>
              <a:t> </a:t>
            </a:r>
            <a:br>
              <a:rPr lang="hi-IN" sz="3600" dirty="0">
                <a:solidFill>
                  <a:srgbClr val="FFC000"/>
                </a:solidFill>
              </a:rPr>
            </a:br>
            <a:r>
              <a:rPr lang="en-IN" sz="3600" dirty="0">
                <a:solidFill>
                  <a:srgbClr val="FFC000"/>
                </a:solidFill>
              </a:rPr>
              <a:t>Don’t move!  Once you get the answer.</a:t>
            </a:r>
            <a:r>
              <a:rPr lang="hi-IN" sz="3600" dirty="0">
                <a:solidFill>
                  <a:srgbClr val="FFC000"/>
                </a:solidFill>
              </a:rPr>
              <a:t> </a:t>
            </a:r>
            <a:r>
              <a:rPr lang="en-IN" sz="3600" dirty="0">
                <a:solidFill>
                  <a:srgbClr val="FFC000"/>
                </a:solidFill>
              </a:rPr>
              <a:t>Stop for a while and prepare another list. </a:t>
            </a:r>
            <a:r>
              <a:rPr lang="hi-IN" sz="3600" dirty="0">
                <a:solidFill>
                  <a:srgbClr val="FFC000"/>
                </a:solidFill>
              </a:rPr>
              <a:t/>
            </a:r>
            <a:br>
              <a:rPr lang="hi-IN" sz="3600" dirty="0">
                <a:solidFill>
                  <a:srgbClr val="FFC000"/>
                </a:solidFill>
              </a:rPr>
            </a:br>
            <a:r>
              <a:rPr lang="en-IN" sz="3600" dirty="0">
                <a:solidFill>
                  <a:srgbClr val="FFC000"/>
                </a:solidFill>
              </a:rPr>
              <a:t/>
            </a:r>
            <a:br>
              <a:rPr lang="en-IN" sz="3600" dirty="0">
                <a:solidFill>
                  <a:srgbClr val="FFC000"/>
                </a:solidFill>
              </a:rPr>
            </a:br>
            <a:r>
              <a:rPr lang="en-IN" dirty="0" smtClean="0"/>
              <a:t>Write down all those things which the other person </a:t>
            </a:r>
            <a:r>
              <a:rPr lang="en-IN" sz="2400" dirty="0"/>
              <a:t>(with whom you want to improve relations)</a:t>
            </a:r>
            <a:r>
              <a:rPr lang="en-IN" dirty="0" smtClean="0"/>
              <a:t>  has done for you. List all those things which have either </a:t>
            </a:r>
            <a:r>
              <a:rPr lang="en-IN" dirty="0"/>
              <a:t>given </a:t>
            </a:r>
            <a:r>
              <a:rPr lang="en-IN" dirty="0" smtClean="0"/>
              <a:t> direction to your life or helped you in your business.</a:t>
            </a:r>
            <a:endParaRPr lang="en-US"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5400" dirty="0">
                <a:solidFill>
                  <a:srgbClr val="FFC000"/>
                </a:solidFill>
              </a:rPr>
              <a:t>Focus on the sensations of your body. You will notice that, the  wisdom of  your body is guiding you, “As to how and when you should move to improve the relations?”</a:t>
            </a: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6600" dirty="0">
                <a:solidFill>
                  <a:srgbClr val="FF0000"/>
                </a:solidFill>
              </a:rPr>
              <a:t>THEN</a:t>
            </a:r>
            <a:r>
              <a:rPr lang="en-IN" dirty="0" smtClean="0"/>
              <a:t/>
            </a:r>
            <a:br>
              <a:rPr lang="en-IN" dirty="0" smtClean="0"/>
            </a:br>
            <a:r>
              <a:rPr lang="en-IN" dirty="0"/>
              <a:t/>
            </a:r>
            <a:br>
              <a:rPr lang="en-IN" dirty="0"/>
            </a:br>
            <a:r>
              <a:rPr lang="en-IN" sz="4800" b="0" dirty="0">
                <a:solidFill>
                  <a:srgbClr val="FFFF00"/>
                </a:solidFill>
                <a:effectLst/>
              </a:rPr>
              <a:t>You will realize that, with the activation of  your ‘power of conscience’ trust in the relationship is being poured and improvements are taking place without your outward efforts.</a:t>
            </a:r>
            <a:endParaRPr lang="en-IN" b="0" dirty="0">
              <a:solidFill>
                <a:srgbClr val="FFFF00"/>
              </a:solidFill>
              <a:effectLst/>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0"/>
            <a:ext cx="9144000" cy="6858000"/>
          </a:xfrm>
        </p:spPr>
        <p:txBody>
          <a:bodyPr/>
          <a:lstStyle/>
          <a:p>
            <a:pPr algn="ctr">
              <a:buFontTx/>
              <a:buNone/>
              <a:defRPr/>
            </a:pPr>
            <a:r>
              <a:rPr lang="en-IN" sz="6000" b="1" dirty="0">
                <a:solidFill>
                  <a:srgbClr val="FFC000"/>
                </a:solidFill>
              </a:rPr>
              <a:t>COURAGE</a:t>
            </a:r>
            <a:r>
              <a:rPr lang="hi-IN" sz="2400" b="1" dirty="0">
                <a:solidFill>
                  <a:srgbClr val="FFC000"/>
                </a:solidFill>
              </a:rPr>
              <a:t> </a:t>
            </a:r>
          </a:p>
          <a:p>
            <a:pPr algn="ctr">
              <a:buFontTx/>
              <a:buNone/>
              <a:defRPr/>
            </a:pPr>
            <a:r>
              <a:rPr lang="en-IN" b="1" dirty="0" smtClean="0">
                <a:solidFill>
                  <a:srgbClr val="FFC000"/>
                </a:solidFill>
                <a:effectLst>
                  <a:outerShdw blurRad="38100" dist="38100" dir="2700000" algn="tl">
                    <a:srgbClr val="000000">
                      <a:alpha val="43137"/>
                    </a:srgbClr>
                  </a:outerShdw>
                </a:effectLst>
              </a:rPr>
              <a:t>It is personal power. Once realized, it triggers value addition to our existence.</a:t>
            </a:r>
            <a:r>
              <a:rPr lang="hi-IN" sz="2400" b="1" dirty="0">
                <a:solidFill>
                  <a:srgbClr val="FFC000"/>
                </a:solidFill>
                <a:effectLst>
                  <a:outerShdw blurRad="38100" dist="38100" dir="2700000" algn="tl">
                    <a:srgbClr val="000000">
                      <a:alpha val="43137"/>
                    </a:srgbClr>
                  </a:outerShdw>
                </a:effectLst>
              </a:rPr>
              <a:t> </a:t>
            </a:r>
          </a:p>
          <a:p>
            <a:pPr algn="ctr">
              <a:buFontTx/>
              <a:buNone/>
              <a:defRPr/>
            </a:pPr>
            <a:r>
              <a:rPr lang="en-IN" sz="4000" b="1" dirty="0">
                <a:effectLst>
                  <a:outerShdw blurRad="38100" dist="38100" dir="2700000" algn="tl">
                    <a:srgbClr val="000000">
                      <a:alpha val="43137"/>
                    </a:srgbClr>
                  </a:outerShdw>
                </a:effectLst>
              </a:rPr>
              <a:t>To face the dangers boldly,  to sustain our morale during hardships created by bad luck, to endure uncertainty and its  resultant fears and,  to oppose injustice with a belief that life is full of joy despite problems here and there –  </a:t>
            </a:r>
            <a:r>
              <a:rPr lang="en-IN" sz="4400" b="1" dirty="0">
                <a:solidFill>
                  <a:srgbClr val="FFFF00"/>
                </a:solidFill>
                <a:effectLst/>
              </a:rPr>
              <a:t>are the examples of courage.</a:t>
            </a:r>
            <a:endParaRPr lang="en-US" b="1" dirty="0">
              <a:solidFill>
                <a:srgbClr val="FFFF00"/>
              </a:solidFill>
              <a:effectLst/>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6858000"/>
          </a:xfrm>
        </p:spPr>
        <p:txBody>
          <a:bodyPr/>
          <a:lstStyle/>
          <a:p>
            <a:pPr algn="l">
              <a:defRPr/>
            </a:pPr>
            <a:r>
              <a:rPr lang="en-IN" sz="8000" dirty="0">
                <a:solidFill>
                  <a:srgbClr val="FFC000"/>
                </a:solidFill>
              </a:rPr>
              <a:t>This is Courage</a:t>
            </a:r>
            <a:r>
              <a:rPr lang="hi-IN" sz="8000" dirty="0"/>
              <a:t/>
            </a:r>
            <a:br>
              <a:rPr lang="hi-IN" sz="8000" dirty="0"/>
            </a:br>
            <a:r>
              <a:rPr lang="en-IN" sz="4800" dirty="0">
                <a:solidFill>
                  <a:srgbClr val="FFC000"/>
                </a:solidFill>
              </a:rPr>
              <a:t>when we feel</a:t>
            </a:r>
            <a:br>
              <a:rPr lang="en-IN" sz="4800" dirty="0">
                <a:solidFill>
                  <a:srgbClr val="FFC000"/>
                </a:solidFill>
              </a:rPr>
            </a:br>
            <a:r>
              <a:rPr lang="hi-IN" dirty="0" smtClean="0"/>
              <a:t>“</a:t>
            </a:r>
            <a:r>
              <a:rPr lang="en-IN" dirty="0" smtClean="0"/>
              <a:t>Although I could not understand  those moments, yet each experience, good or bad has given meaning to my life. Today, I am proud of everything that has directly or indirectly helped me experiencing  my existence.”</a:t>
            </a:r>
            <a:endParaRPr lang="en-US"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0"/>
            <a:ext cx="9144000" cy="6096000"/>
          </a:xfrm>
        </p:spPr>
        <p:txBody>
          <a:bodyPr/>
          <a:lstStyle/>
          <a:p>
            <a:pPr algn="l">
              <a:defRPr/>
            </a:pPr>
            <a:r>
              <a:rPr lang="en-IN" sz="7200" dirty="0">
                <a:solidFill>
                  <a:srgbClr val="FFC000"/>
                </a:solidFill>
              </a:rPr>
              <a:t>COURAGE</a:t>
            </a:r>
            <a:r>
              <a:rPr lang="hi-IN" sz="7200" dirty="0">
                <a:solidFill>
                  <a:srgbClr val="FFC000"/>
                </a:solidFill>
              </a:rPr>
              <a:t> </a:t>
            </a:r>
            <a:r>
              <a:rPr lang="hi-IN" sz="2800" dirty="0">
                <a:solidFill>
                  <a:srgbClr val="FFC000"/>
                </a:solidFill>
              </a:rPr>
              <a:t/>
            </a:r>
            <a:br>
              <a:rPr lang="hi-IN" sz="2800" dirty="0">
                <a:solidFill>
                  <a:srgbClr val="FFC000"/>
                </a:solidFill>
              </a:rPr>
            </a:br>
            <a:r>
              <a:rPr lang="en-IN" sz="3600" dirty="0">
                <a:solidFill>
                  <a:srgbClr val="FFC000"/>
                </a:solidFill>
              </a:rPr>
              <a:t>infuses tolerance for pain and hurt.</a:t>
            </a:r>
            <a:r>
              <a:rPr lang="hi-IN" dirty="0" smtClean="0"/>
              <a:t/>
            </a:r>
            <a:br>
              <a:rPr lang="hi-IN" dirty="0" smtClean="0"/>
            </a:br>
            <a:r>
              <a:rPr lang="en-IN" dirty="0" smtClean="0"/>
              <a:t>Expecting pain and rejection prepares us to endure all the  situations. As a result, we take a stand in the face of  injustice, raise our voice against suppression and oppose the unfairness. </a:t>
            </a:r>
            <a:r>
              <a:rPr lang="hi-IN" sz="4800" dirty="0"/>
              <a:t>   </a:t>
            </a:r>
            <a:endParaRPr lang="en-US" sz="48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sz="quarter"/>
          </p:nvPr>
        </p:nvSpPr>
        <p:spPr>
          <a:xfrm>
            <a:off x="2209800" y="838200"/>
            <a:ext cx="7772400" cy="1828800"/>
          </a:xfrm>
        </p:spPr>
        <p:txBody>
          <a:bodyPr/>
          <a:lstStyle/>
          <a:p>
            <a:pPr>
              <a:defRPr/>
            </a:pPr>
            <a:r>
              <a:rPr lang="en-IN" sz="8000" dirty="0">
                <a:solidFill>
                  <a:srgbClr val="FFC000"/>
                </a:solidFill>
              </a:rPr>
              <a:t>COURAGE</a:t>
            </a:r>
            <a:r>
              <a:rPr lang="hi-IN" sz="2800" dirty="0">
                <a:solidFill>
                  <a:srgbClr val="FFC000"/>
                </a:solidFill>
              </a:rPr>
              <a:t> </a:t>
            </a:r>
            <a:br>
              <a:rPr lang="hi-IN" sz="2800" dirty="0">
                <a:solidFill>
                  <a:srgbClr val="FFC000"/>
                </a:solidFill>
              </a:rPr>
            </a:br>
            <a:r>
              <a:rPr lang="en-IN" sz="2800" dirty="0">
                <a:solidFill>
                  <a:srgbClr val="FFC000"/>
                </a:solidFill>
              </a:rPr>
              <a:t>infuses self-glory</a:t>
            </a:r>
            <a:r>
              <a:rPr lang="hi-IN" sz="2800" dirty="0">
                <a:solidFill>
                  <a:srgbClr val="FFC000"/>
                </a:solidFill>
              </a:rPr>
              <a:t/>
            </a:r>
            <a:br>
              <a:rPr lang="hi-IN" sz="2800" dirty="0">
                <a:solidFill>
                  <a:srgbClr val="FFC000"/>
                </a:solidFill>
              </a:rPr>
            </a:br>
            <a:endParaRPr lang="en-US" sz="2800" dirty="0"/>
          </a:p>
        </p:txBody>
      </p:sp>
      <p:sp>
        <p:nvSpPr>
          <p:cNvPr id="4" name="Subtitle 3"/>
          <p:cNvSpPr>
            <a:spLocks noGrp="1"/>
          </p:cNvSpPr>
          <p:nvPr>
            <p:ph type="subTitle" sz="quarter" idx="1"/>
          </p:nvPr>
        </p:nvSpPr>
        <p:spPr>
          <a:xfrm>
            <a:off x="152400" y="2286000"/>
            <a:ext cx="12039600" cy="4876800"/>
          </a:xfrm>
        </p:spPr>
        <p:txBody>
          <a:bodyPr/>
          <a:lstStyle/>
          <a:p>
            <a:pPr>
              <a:defRPr/>
            </a:pPr>
            <a:r>
              <a:rPr lang="en-IN" sz="6000" dirty="0" smtClean="0"/>
              <a:t>We </a:t>
            </a:r>
            <a:r>
              <a:rPr lang="en-IN" sz="6000" dirty="0"/>
              <a:t>raise our heads with the feeling of self-glory in the environment of terror and suppression. </a:t>
            </a:r>
            <a:endParaRPr lang="en-US" sz="60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9144000" cy="6019800"/>
          </a:xfrm>
        </p:spPr>
        <p:txBody>
          <a:bodyPr/>
          <a:lstStyle/>
          <a:p>
            <a:pPr>
              <a:defRPr/>
            </a:pPr>
            <a:r>
              <a:rPr lang="en-IN" sz="3600" dirty="0">
                <a:solidFill>
                  <a:srgbClr val="FFC000"/>
                </a:solidFill>
              </a:rPr>
              <a:t>When the whole world is terrorized by fear of consequences, during those moments. </a:t>
            </a:r>
            <a:r>
              <a:rPr lang="hi-IN" sz="4000" dirty="0">
                <a:solidFill>
                  <a:srgbClr val="FFC000"/>
                </a:solidFill>
              </a:rPr>
              <a:t/>
            </a:r>
            <a:br>
              <a:rPr lang="hi-IN" sz="4000" dirty="0">
                <a:solidFill>
                  <a:srgbClr val="FFC000"/>
                </a:solidFill>
              </a:rPr>
            </a:br>
            <a:r>
              <a:rPr lang="en-IN" sz="7200" dirty="0">
                <a:solidFill>
                  <a:srgbClr val="FFC000"/>
                </a:solidFill>
              </a:rPr>
              <a:t>COURAGE</a:t>
            </a:r>
            <a:r>
              <a:rPr lang="en-IN" sz="8000" dirty="0">
                <a:solidFill>
                  <a:srgbClr val="FFC000"/>
                </a:solidFill>
              </a:rPr>
              <a:t> </a:t>
            </a:r>
            <a:r>
              <a:rPr lang="en-IN" sz="4800" dirty="0"/>
              <a:t>prepares us to sacrifice our life. We openly accept our mistakes and are ready to face the consequences.</a:t>
            </a:r>
            <a:r>
              <a:rPr lang="hi-IN" sz="4800" dirty="0"/>
              <a:t> </a:t>
            </a:r>
            <a:endParaRPr lang="en-US" sz="48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9144000" cy="6858000"/>
          </a:xfrm>
        </p:spPr>
        <p:txBody>
          <a:bodyPr/>
          <a:lstStyle/>
          <a:p>
            <a:pPr>
              <a:defRPr/>
            </a:pPr>
            <a:r>
              <a:rPr lang="en-IN" sz="2800" dirty="0">
                <a:solidFill>
                  <a:srgbClr val="FFC000"/>
                </a:solidFill>
              </a:rPr>
              <a:t>When ignorance may cause social humiliation.</a:t>
            </a:r>
            <a:r>
              <a:rPr lang="hi-IN" sz="2800" dirty="0">
                <a:solidFill>
                  <a:srgbClr val="FFC000"/>
                </a:solidFill>
              </a:rPr>
              <a:t/>
            </a:r>
            <a:br>
              <a:rPr lang="hi-IN" sz="2800" dirty="0">
                <a:solidFill>
                  <a:srgbClr val="FFC000"/>
                </a:solidFill>
              </a:rPr>
            </a:br>
            <a:r>
              <a:rPr lang="hi-IN" sz="2400" dirty="0">
                <a:solidFill>
                  <a:srgbClr val="FFC000"/>
                </a:solidFill>
              </a:rPr>
              <a:t> </a:t>
            </a:r>
            <a:r>
              <a:rPr lang="en-IN" sz="8000" dirty="0">
                <a:solidFill>
                  <a:srgbClr val="FFC000"/>
                </a:solidFill>
              </a:rPr>
              <a:t>COURAGE</a:t>
            </a:r>
            <a:r>
              <a:rPr lang="hi-IN" sz="2400" dirty="0">
                <a:solidFill>
                  <a:schemeClr val="tx1"/>
                </a:solidFill>
              </a:rPr>
              <a:t> </a:t>
            </a:r>
            <a:r>
              <a:rPr lang="en-US" sz="2400" dirty="0">
                <a:solidFill>
                  <a:schemeClr val="tx1"/>
                </a:solidFill>
              </a:rPr>
              <a:t> </a:t>
            </a:r>
            <a:r>
              <a:rPr lang="en-IN" dirty="0" smtClean="0">
                <a:solidFill>
                  <a:srgbClr val="FFC000"/>
                </a:solidFill>
              </a:rPr>
              <a:t>infuses boldness to accept our mistakes.</a:t>
            </a:r>
            <a:r>
              <a:rPr lang="en-IN" sz="5400" dirty="0">
                <a:solidFill>
                  <a:schemeClr val="tx1"/>
                </a:solidFill>
              </a:rPr>
              <a:t> </a:t>
            </a:r>
            <a:r>
              <a:rPr lang="en-IN" sz="3600" dirty="0">
                <a:solidFill>
                  <a:schemeClr val="tx1"/>
                </a:solidFill>
              </a:rPr>
              <a:t/>
            </a:r>
            <a:br>
              <a:rPr lang="en-IN" sz="3600" dirty="0">
                <a:solidFill>
                  <a:schemeClr val="tx1"/>
                </a:solidFill>
              </a:rPr>
            </a:br>
            <a:r>
              <a:rPr lang="en-IN" sz="3600" dirty="0">
                <a:solidFill>
                  <a:schemeClr val="tx1"/>
                </a:solidFill>
              </a:rPr>
              <a:t>We not only accept our ignorance openly, but even offer to learn new skills and try hard to improve.  </a:t>
            </a:r>
            <a:r>
              <a:rPr lang="hi-IN" sz="3600" dirty="0">
                <a:solidFill>
                  <a:schemeClr val="tx1"/>
                </a:solidFill>
              </a:rPr>
              <a:t>  </a:t>
            </a:r>
            <a:r>
              <a:rPr lang="en-IN" sz="3600" dirty="0">
                <a:solidFill>
                  <a:schemeClr val="tx1"/>
                </a:solidFill>
              </a:rPr>
              <a:t/>
            </a:r>
            <a:br>
              <a:rPr lang="en-IN" sz="3600" dirty="0">
                <a:solidFill>
                  <a:schemeClr val="tx1"/>
                </a:solidFill>
              </a:rPr>
            </a:br>
            <a:r>
              <a:rPr lang="en-IN" sz="3600" dirty="0">
                <a:solidFill>
                  <a:schemeClr val="tx1"/>
                </a:solidFill>
              </a:rPr>
              <a:t/>
            </a:r>
            <a:br>
              <a:rPr lang="en-IN" sz="3600" dirty="0">
                <a:solidFill>
                  <a:schemeClr val="tx1"/>
                </a:solidFill>
              </a:rPr>
            </a:br>
            <a:r>
              <a:rPr lang="en-IN" sz="9600" dirty="0">
                <a:solidFill>
                  <a:srgbClr val="FF0000"/>
                </a:solidFill>
              </a:rPr>
              <a:t>THANK YOU</a:t>
            </a:r>
            <a:r>
              <a:rPr lang="hi-IN" sz="9600" dirty="0">
                <a:solidFill>
                  <a:srgbClr val="FF0000"/>
                </a:solidFill>
              </a:rPr>
              <a:t> </a:t>
            </a:r>
            <a:r>
              <a:rPr lang="hi-IN" sz="3600" dirty="0">
                <a:solidFill>
                  <a:schemeClr val="tx1"/>
                </a:solidFill>
              </a:rPr>
              <a:t>  </a:t>
            </a:r>
            <a:r>
              <a:rPr lang="hi-IN" sz="6600" dirty="0">
                <a:solidFill>
                  <a:srgbClr val="FFC000"/>
                </a:solidFill>
              </a:rPr>
              <a:t> </a:t>
            </a:r>
            <a:endParaRPr lang="en-US" sz="2400" dirty="0">
              <a:solidFill>
                <a:srgbClr val="FFC000"/>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Teamwork</Template>
  <TotalTime>3823</TotalTime>
  <Words>1359</Words>
  <Application>Microsoft Office PowerPoint</Application>
  <PresentationFormat>Widescreen</PresentationFormat>
  <Paragraphs>129</Paragraphs>
  <Slides>50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Garamond</vt:lpstr>
      <vt:lpstr>Arial</vt:lpstr>
      <vt:lpstr>Calibri</vt:lpstr>
      <vt:lpstr>Times New Roman</vt:lpstr>
      <vt:lpstr>Algerian</vt:lpstr>
      <vt:lpstr>Teamwork</vt:lpstr>
      <vt:lpstr>PowerPoint Presentation</vt:lpstr>
      <vt:lpstr>   Nothing has ever been  accomplished without passion that has brought about qualitative change in peoples’ life.  Welcome to  “P A S S I O N”      </vt:lpstr>
      <vt:lpstr>PASSION  </vt:lpstr>
      <vt:lpstr>PRACTICAL INTELLIGENCE</vt:lpstr>
      <vt:lpstr>Emotions are connecting link between what is going on within ourselves or within our body and our conduct outside. In raw form, emotions are the current of energy that moves us to perform. When repressed or suppressed, emotions  sap our energy by way  of pain, sickness or bad luck. </vt:lpstr>
      <vt:lpstr>The moment we are able to explore the ‘purpose’, Emotions arise and motivate us  to give meaning to our existence. In raw form, they are like current of energy. In case of  repressed/or suppressed emotions. We have  to process these emotions for getting energy.  If passion is linked  with our ‘uniqueness’, processing of emotional blocks  automatically  takes place by way of slowing down the activities of the brain and mindfulness.        </vt:lpstr>
      <vt:lpstr>PASSION</vt:lpstr>
      <vt:lpstr>For Passion You Need To:- </vt:lpstr>
      <vt:lpstr>ASK</vt:lpstr>
      <vt:lpstr>PowerPoint Presentation</vt:lpstr>
      <vt:lpstr>PowerPoint Presentation</vt:lpstr>
      <vt:lpstr>PowerPoint Presentation</vt:lpstr>
      <vt:lpstr>PowerPoint Presentation</vt:lpstr>
      <vt:lpstr>Seriously consider these questions and write down their answers in your diary. </vt:lpstr>
      <vt:lpstr>THINK  When you support or oppose some idea, what is the impact of your passion and associated emotions on  your life or career? </vt:lpstr>
      <vt:lpstr>Longitudinal research conducted in this area suggests:   When passion becomes  working-style and we actively participate in realizing the purpose of life. It brings  improvement in our health and advancement in career takes place.</vt:lpstr>
      <vt:lpstr>For ‘passion’  what is required?</vt:lpstr>
      <vt:lpstr>        </vt:lpstr>
      <vt:lpstr>Counsellor</vt:lpstr>
      <vt:lpstr>PowerPoint Presentation</vt:lpstr>
      <vt:lpstr>Either you do  it yourself or take the help of a counsellor but you must check regularly :  In the process of marching ahead, on the parameters of ‘passion’ and    ‘accountability’.      Where do you stand, with regard to accepting the responsibility for committed mistakes? </vt:lpstr>
      <vt:lpstr>PowerPoint Presentation</vt:lpstr>
      <vt:lpstr>  Old, sick and unsuccessful  are the people who are controlled by the grammar prescribed by  society.   On the other hand, there  are  people who are always ready to learn without bothering about their age; they are  willing to  adjust to any requirement of their body;  and are ready  to meet any number of challenges.   If required, they can stretch their capacity to work.      </vt:lpstr>
      <vt:lpstr>If we have explored the purpose of life which, is aligned with our ‘uniqueness’   Then, we can truly appreciate the work that we are doing is right. Such realization motivates us to excel on the job and we give our ‘best’. </vt:lpstr>
      <vt:lpstr>This will be the outcome of ‘PASSION’</vt:lpstr>
      <vt:lpstr>In the process we deviate from  our routine, break our  boundaries, and stretch our working capacity. Hence, we are ready to learn anything that helps us in excelling in life.  </vt:lpstr>
      <vt:lpstr>And then whatever happens in life, it contributes to our transformational growth:   Not only do our old habits  but also the hidden part of our personality  that, is responsible for creating future emerges powerfully and magically. </vt:lpstr>
      <vt:lpstr>Emotional Honesty</vt:lpstr>
      <vt:lpstr>EMPATHIZING</vt:lpstr>
      <vt:lpstr>BAROMETER</vt:lpstr>
      <vt:lpstr>ACCOUNTABILITY</vt:lpstr>
      <vt:lpstr>Sensations either connect us with our true-self or are the messages received by the body from the universe regarding our well being, business interests or survival.  Accountability with the help of these sensations provides a ready-reckoner to check our readiness for ‘giving meaning to our existence’ as well as for ‘loving one-self’. </vt:lpstr>
      <vt:lpstr>ACCOUNTABILITY</vt:lpstr>
      <vt:lpstr>In fact, wisdom developed through felt sensations pushes us from inside to accept our weaknesses and vulnerabilities. Simultaneously it motivates us to be courageous and passionate for giving meaning to our existence.  Such a push from wisdom and motivation from inside for ‘loving ourselves and giving meaning to our existence’ is only possible when we are totally accountable for our each move and action.  </vt:lpstr>
      <vt:lpstr>CONSCIENCE</vt:lpstr>
      <vt:lpstr>Conscience and conscientiousness emerge during  honest introspection and for a while we pay attention to our moves, while passionately marching for realizing the purpose of life.</vt:lpstr>
      <vt:lpstr>POWER OF CONSCIENCE</vt:lpstr>
      <vt:lpstr>PowerPoint Presentation</vt:lpstr>
      <vt:lpstr>PowerPoint Presentation</vt:lpstr>
      <vt:lpstr>PowerPoint Presentation</vt:lpstr>
      <vt:lpstr>PowerPoint Presentation</vt:lpstr>
      <vt:lpstr>STOP!  Don’t move!  Once you get the answer. Stop for a while and prepare another list.   Write down all those things which the other person (with whom you want to improve relations)  has done for you. List all those things which have either given  direction to your life or helped you in your business.</vt:lpstr>
      <vt:lpstr>Focus on the sensations of your body. You will notice that, the  wisdom of  your body is guiding you, “As to how and when you should move to improve the relations?”</vt:lpstr>
      <vt:lpstr>THEN  You will realize that, with the activation of  your ‘power of conscience’ trust in the relationship is being poured and improvements are taking place without your outward efforts.</vt:lpstr>
      <vt:lpstr>PowerPoint Presentation</vt:lpstr>
      <vt:lpstr>This is Courage when we feel “Although I could not understand  those moments, yet each experience, good or bad has given meaning to my life. Today, I am proud of everything that has directly or indirectly helped me experiencing  my existence.”</vt:lpstr>
      <vt:lpstr>COURAGE  infuses tolerance for pain and hurt. Expecting pain and rejection prepares us to endure all the  situations. As a result, we take a stand in the face of  injustice, raise our voice against suppression and oppose the unfairness.    </vt:lpstr>
      <vt:lpstr>COURAGE  infuses self-glory </vt:lpstr>
      <vt:lpstr>When the whole world is terrorized by fear of consequences, during those moments.  COURAGE prepares us to sacrifice our life. We openly accept our mistakes and are ready to face the consequences. </vt:lpstr>
      <vt:lpstr>When ignorance may cause social humiliation.  COURAGE  infuses boldness to accept our mistakes.  We not only accept our ignorance openly, but even offer to learn new skills and try hard to improve.      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344</cp:revision>
  <dcterms:created xsi:type="dcterms:W3CDTF">1601-01-01T00:00:00Z</dcterms:created>
  <dcterms:modified xsi:type="dcterms:W3CDTF">2018-06-02T14:27:51Z</dcterms:modified>
</cp:coreProperties>
</file>