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4" r:id="rId1"/>
  </p:sldMasterIdLst>
  <p:handoutMasterIdLst>
    <p:handoutMasterId r:id="rId26"/>
  </p:handoutMasterIdLst>
  <p:sldIdLst>
    <p:sldId id="311" r:id="rId2"/>
    <p:sldId id="309" r:id="rId3"/>
    <p:sldId id="279" r:id="rId4"/>
    <p:sldId id="280" r:id="rId5"/>
    <p:sldId id="281" r:id="rId6"/>
    <p:sldId id="296" r:id="rId7"/>
    <p:sldId id="282" r:id="rId8"/>
    <p:sldId id="297" r:id="rId9"/>
    <p:sldId id="298" r:id="rId10"/>
    <p:sldId id="283" r:id="rId11"/>
    <p:sldId id="284" r:id="rId12"/>
    <p:sldId id="294" r:id="rId13"/>
    <p:sldId id="285" r:id="rId14"/>
    <p:sldId id="299" r:id="rId15"/>
    <p:sldId id="300" r:id="rId16"/>
    <p:sldId id="301" r:id="rId17"/>
    <p:sldId id="302" r:id="rId18"/>
    <p:sldId id="303" r:id="rId19"/>
    <p:sldId id="304" r:id="rId20"/>
    <p:sldId id="305" r:id="rId21"/>
    <p:sldId id="306" r:id="rId22"/>
    <p:sldId id="307" r:id="rId23"/>
    <p:sldId id="308" r:id="rId24"/>
    <p:sldId id="310" r:id="rId25"/>
  </p:sldIdLst>
  <p:sldSz cx="12192000" cy="6858000"/>
  <p:notesSz cx="6858000" cy="90805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516"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29699"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29700" name="Rectangle 4"/>
          <p:cNvSpPr>
            <a:spLocks noGrp="1" noChangeArrowheads="1"/>
          </p:cNvSpPr>
          <p:nvPr>
            <p:ph type="ftr" sz="quarter" idx="2"/>
          </p:nvPr>
        </p:nvSpPr>
        <p:spPr bwMode="auto">
          <a:xfrm>
            <a:off x="0"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29701" name="Rectangle 5"/>
          <p:cNvSpPr>
            <a:spLocks noGrp="1" noChangeArrowheads="1"/>
          </p:cNvSpPr>
          <p:nvPr>
            <p:ph type="sldNum" sz="quarter" idx="3"/>
          </p:nvPr>
        </p:nvSpPr>
        <p:spPr bwMode="auto">
          <a:xfrm>
            <a:off x="3884613"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EF24A333-2814-40ED-AE12-228D60DF5105}" type="slidenum">
              <a:rPr lang="en-US" altLang="en-US"/>
              <a:pPr/>
              <a:t>‹#›</a:t>
            </a:fld>
            <a:endParaRPr lang="en-US" altLang="en-US"/>
          </a:p>
        </p:txBody>
      </p:sp>
    </p:spTree>
    <p:extLst>
      <p:ext uri="{BB962C8B-B14F-4D97-AF65-F5344CB8AC3E}">
        <p14:creationId xmlns:p14="http://schemas.microsoft.com/office/powerpoint/2010/main" val="21192070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D68C0DB-9B60-439D-A273-70681EFC6C34}" type="slidenum">
              <a:rPr lang="en-US" altLang="en-US" smtClean="0"/>
              <a:pPr/>
              <a:t>‹#›</a:t>
            </a:fld>
            <a:endParaRPr lang="en-US" altLang="en-US"/>
          </a:p>
        </p:txBody>
      </p:sp>
    </p:spTree>
    <p:extLst>
      <p:ext uri="{BB962C8B-B14F-4D97-AF65-F5344CB8AC3E}">
        <p14:creationId xmlns:p14="http://schemas.microsoft.com/office/powerpoint/2010/main" val="3401222264"/>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60DA457-F489-45FE-AEB8-DA487525F517}" type="slidenum">
              <a:rPr lang="en-US" altLang="en-US" smtClean="0"/>
              <a:pPr/>
              <a:t>‹#›</a:t>
            </a:fld>
            <a:endParaRPr lang="en-US" altLang="en-US"/>
          </a:p>
        </p:txBody>
      </p:sp>
    </p:spTree>
    <p:extLst>
      <p:ext uri="{BB962C8B-B14F-4D97-AF65-F5344CB8AC3E}">
        <p14:creationId xmlns:p14="http://schemas.microsoft.com/office/powerpoint/2010/main" val="2645733730"/>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C705BFF-5889-4A98-B326-48B2AF5AE248}" type="slidenum">
              <a:rPr lang="en-US" altLang="en-US" smtClean="0"/>
              <a:pPr/>
              <a:t>‹#›</a:t>
            </a:fld>
            <a:endParaRPr lang="en-US" altLang="en-US"/>
          </a:p>
        </p:txBody>
      </p:sp>
    </p:spTree>
    <p:extLst>
      <p:ext uri="{BB962C8B-B14F-4D97-AF65-F5344CB8AC3E}">
        <p14:creationId xmlns:p14="http://schemas.microsoft.com/office/powerpoint/2010/main" val="381609890"/>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F8FE0E84-BB99-4984-9A56-41AFA89DB484}" type="slidenum">
              <a:rPr lang="en-US" altLang="en-US" smtClean="0"/>
              <a:pPr/>
              <a:t>‹#›</a:t>
            </a:fld>
            <a:endParaRPr lang="en-US" altLang="en-US"/>
          </a:p>
        </p:txBody>
      </p:sp>
    </p:spTree>
    <p:extLst>
      <p:ext uri="{BB962C8B-B14F-4D97-AF65-F5344CB8AC3E}">
        <p14:creationId xmlns:p14="http://schemas.microsoft.com/office/powerpoint/2010/main" val="1393697428"/>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991CA3F-43C7-42A8-B3DE-CBEA0A4C4717}" type="slidenum">
              <a:rPr lang="en-US" altLang="en-US" smtClean="0"/>
              <a:pPr/>
              <a:t>‹#›</a:t>
            </a:fld>
            <a:endParaRPr lang="en-US" altLang="en-US"/>
          </a:p>
        </p:txBody>
      </p:sp>
    </p:spTree>
    <p:extLst>
      <p:ext uri="{BB962C8B-B14F-4D97-AF65-F5344CB8AC3E}">
        <p14:creationId xmlns:p14="http://schemas.microsoft.com/office/powerpoint/2010/main" val="2788544069"/>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977BAC09-3832-4FC1-9381-55123A018F18}" type="slidenum">
              <a:rPr lang="en-US" altLang="en-US" smtClean="0"/>
              <a:pPr/>
              <a:t>‹#›</a:t>
            </a:fld>
            <a:endParaRPr lang="en-US" altLang="en-US"/>
          </a:p>
        </p:txBody>
      </p:sp>
    </p:spTree>
    <p:extLst>
      <p:ext uri="{BB962C8B-B14F-4D97-AF65-F5344CB8AC3E}">
        <p14:creationId xmlns:p14="http://schemas.microsoft.com/office/powerpoint/2010/main" val="996920069"/>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FCFAC487-0671-40E3-A42F-39DE57D05873}" type="slidenum">
              <a:rPr lang="en-US" altLang="en-US" smtClean="0"/>
              <a:pPr/>
              <a:t>‹#›</a:t>
            </a:fld>
            <a:endParaRPr lang="en-US" altLang="en-US"/>
          </a:p>
        </p:txBody>
      </p:sp>
    </p:spTree>
    <p:extLst>
      <p:ext uri="{BB962C8B-B14F-4D97-AF65-F5344CB8AC3E}">
        <p14:creationId xmlns:p14="http://schemas.microsoft.com/office/powerpoint/2010/main" val="2630653313"/>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091D7B3-FB7A-4B0D-83F6-C501CA2B5ACC}" type="slidenum">
              <a:rPr lang="en-US" altLang="en-US" smtClean="0"/>
              <a:pPr/>
              <a:t>‹#›</a:t>
            </a:fld>
            <a:endParaRPr lang="en-US" altLang="en-US"/>
          </a:p>
        </p:txBody>
      </p:sp>
    </p:spTree>
    <p:extLst>
      <p:ext uri="{BB962C8B-B14F-4D97-AF65-F5344CB8AC3E}">
        <p14:creationId xmlns:p14="http://schemas.microsoft.com/office/powerpoint/2010/main" val="4069602080"/>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43A231B-351B-4259-BAED-87B2996012C6}" type="slidenum">
              <a:rPr lang="en-US" altLang="en-US" smtClean="0"/>
              <a:pPr/>
              <a:t>‹#›</a:t>
            </a:fld>
            <a:endParaRPr lang="en-US" altLang="en-US"/>
          </a:p>
        </p:txBody>
      </p:sp>
    </p:spTree>
    <p:extLst>
      <p:ext uri="{BB962C8B-B14F-4D97-AF65-F5344CB8AC3E}">
        <p14:creationId xmlns:p14="http://schemas.microsoft.com/office/powerpoint/2010/main" val="3632401770"/>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06A837-A5C0-464A-AD3E-95B411A7F56D}" type="slidenum">
              <a:rPr lang="en-US" altLang="en-US" smtClean="0"/>
              <a:pPr/>
              <a:t>‹#›</a:t>
            </a:fld>
            <a:endParaRPr lang="en-US" altLang="en-US"/>
          </a:p>
        </p:txBody>
      </p:sp>
    </p:spTree>
    <p:extLst>
      <p:ext uri="{BB962C8B-B14F-4D97-AF65-F5344CB8AC3E}">
        <p14:creationId xmlns:p14="http://schemas.microsoft.com/office/powerpoint/2010/main" val="1280296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06A837-A5C0-464A-AD3E-95B411A7F56D}" type="slidenum">
              <a:rPr lang="en-US" altLang="en-US" smtClean="0"/>
              <a:pPr/>
              <a:t>‹#›</a:t>
            </a:fld>
            <a:endParaRPr lang="en-US"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3077363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06A837-A5C0-464A-AD3E-95B411A7F56D}" type="slidenum">
              <a:rPr lang="en-US" altLang="en-US" smtClean="0"/>
              <a:pPr/>
              <a:t>‹#›</a:t>
            </a:fld>
            <a:endParaRPr lang="en-US" altLang="en-US"/>
          </a:p>
        </p:txBody>
      </p:sp>
    </p:spTree>
    <p:extLst>
      <p:ext uri="{BB962C8B-B14F-4D97-AF65-F5344CB8AC3E}">
        <p14:creationId xmlns:p14="http://schemas.microsoft.com/office/powerpoint/2010/main" val="29428154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06A837-A5C0-464A-AD3E-95B411A7F56D}" type="slidenum">
              <a:rPr lang="en-US" altLang="en-US" smtClean="0"/>
              <a:pPr/>
              <a:t>‹#›</a:t>
            </a:fld>
            <a:endParaRPr lang="en-US"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091985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06A837-A5C0-464A-AD3E-95B411A7F56D}" type="slidenum">
              <a:rPr lang="en-US" altLang="en-US" smtClean="0"/>
              <a:pPr/>
              <a:t>‹#›</a:t>
            </a:fld>
            <a:endParaRPr lang="en-US" altLang="en-US"/>
          </a:p>
        </p:txBody>
      </p:sp>
    </p:spTree>
    <p:extLst>
      <p:ext uri="{BB962C8B-B14F-4D97-AF65-F5344CB8AC3E}">
        <p14:creationId xmlns:p14="http://schemas.microsoft.com/office/powerpoint/2010/main" val="9734979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BBFEC61-690C-4D62-B471-C315CEAC1B87}" type="slidenum">
              <a:rPr lang="en-US" altLang="en-US" smtClean="0"/>
              <a:pPr/>
              <a:t>‹#›</a:t>
            </a:fld>
            <a:endParaRPr lang="en-US" altLang="en-US"/>
          </a:p>
        </p:txBody>
      </p:sp>
    </p:spTree>
    <p:extLst>
      <p:ext uri="{BB962C8B-B14F-4D97-AF65-F5344CB8AC3E}">
        <p14:creationId xmlns:p14="http://schemas.microsoft.com/office/powerpoint/2010/main" val="2872382325"/>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1934C07-84C7-4485-A369-C9A1E0B326AF}" type="slidenum">
              <a:rPr lang="en-US" altLang="en-US" smtClean="0"/>
              <a:pPr/>
              <a:t>‹#›</a:t>
            </a:fld>
            <a:endParaRPr lang="en-US" altLang="en-US"/>
          </a:p>
        </p:txBody>
      </p:sp>
    </p:spTree>
    <p:extLst>
      <p:ext uri="{BB962C8B-B14F-4D97-AF65-F5344CB8AC3E}">
        <p14:creationId xmlns:p14="http://schemas.microsoft.com/office/powerpoint/2010/main" val="2712567415"/>
      </p:ext>
    </p:extLst>
  </p:cSld>
  <p:clrMapOvr>
    <a:masterClrMapping/>
  </p:clrMapOvr>
  <p:transition spd="slow">
    <p:diamond/>
    <p:sndAc>
      <p:stSnd>
        <p:snd r:embed="rId1" name="cashreg.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906A837-A5C0-464A-AD3E-95B411A7F56D}" type="slidenum">
              <a:rPr lang="en-US" altLang="en-US" smtClean="0"/>
              <a:pPr/>
              <a:t>‹#›</a:t>
            </a:fld>
            <a:endParaRPr lang="en-US" altLang="en-US"/>
          </a:p>
        </p:txBody>
      </p:sp>
    </p:spTree>
    <p:extLst>
      <p:ext uri="{BB962C8B-B14F-4D97-AF65-F5344CB8AC3E}">
        <p14:creationId xmlns:p14="http://schemas.microsoft.com/office/powerpoint/2010/main" val="3584029558"/>
      </p:ext>
    </p:extLst>
  </p:cSld>
  <p:clrMap bg1="dk1" tx1="lt1" bg2="dk2" tx2="lt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Lst>
  <p:transition spd="slow">
    <p:diamond/>
    <p:sndAc>
      <p:stSnd>
        <p:snd r:embed="rId18" name="cashreg.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230312"/>
            <a:ext cx="4919663"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723900" y="4021137"/>
            <a:ext cx="90281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a:latin typeface="Tw Cen MT Condensed (Headings)"/>
              </a:rPr>
              <a:t>MAGIC THROUGH HEART PSYCOLOGY AND COSULTANCY</a:t>
            </a:r>
          </a:p>
          <a:p>
            <a:pPr algn="ctr" eaLnBrk="1" hangingPunct="1"/>
            <a:r>
              <a:rPr lang="en-US" altLang="en-US">
                <a:latin typeface="Tw Cen MT Condensed (Headings)"/>
              </a:rPr>
              <a:t>PANVEL</a:t>
            </a:r>
          </a:p>
        </p:txBody>
      </p:sp>
      <p:sp>
        <p:nvSpPr>
          <p:cNvPr id="5" name="Subtitle 2"/>
          <p:cNvSpPr txBox="1">
            <a:spLocks/>
          </p:cNvSpPr>
          <p:nvPr/>
        </p:nvSpPr>
        <p:spPr>
          <a:xfrm>
            <a:off x="3341688" y="5040312"/>
            <a:ext cx="3792537" cy="1855788"/>
          </a:xfrm>
          <a:prstGeom prst="rect">
            <a:avLst/>
          </a:prstGeom>
        </p:spPr>
        <p:txBody>
          <a:bodyPr>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fontAlgn="auto">
              <a:defRPr/>
            </a:pPr>
            <a:r>
              <a:rPr lang="en-US" dirty="0" smtClean="0"/>
              <a:t>By Dr. Vinod K. Gupta</a:t>
            </a:r>
          </a:p>
          <a:p>
            <a:pPr algn="ctr" fontAlgn="auto">
              <a:defRPr/>
            </a:pPr>
            <a:r>
              <a:rPr lang="en-US" dirty="0" smtClean="0"/>
              <a:t>Magic Through Heart </a:t>
            </a:r>
          </a:p>
          <a:p>
            <a:pPr algn="ctr" fontAlgn="auto">
              <a:defRPr/>
            </a:pPr>
            <a:r>
              <a:rPr lang="en-US" dirty="0" smtClean="0"/>
              <a:t>(</a:t>
            </a:r>
            <a:r>
              <a:rPr lang="en-US" dirty="0" smtClean="0">
                <a:hlinkClick r:id="rId4"/>
              </a:rPr>
              <a:t>www.mth.org.in</a:t>
            </a:r>
            <a:endParaRPr lang="en-US" dirty="0" smtClean="0"/>
          </a:p>
          <a:p>
            <a:pPr algn="ctr" fontAlgn="auto">
              <a:defRPr/>
            </a:pPr>
            <a:r>
              <a:rPr lang="en-US" dirty="0" smtClean="0">
                <a:hlinkClick r:id="rId5"/>
              </a:rPr>
              <a:t>www.magicthroughheart.com</a:t>
            </a:r>
            <a:r>
              <a:rPr lang="en-US" dirty="0" smtClean="0"/>
              <a:t> )</a:t>
            </a:r>
          </a:p>
          <a:p>
            <a:pPr algn="ctr" fontAlgn="auto">
              <a:defRPr/>
            </a:pPr>
            <a:endParaRPr lang="en-US" dirty="0"/>
          </a:p>
        </p:txBody>
      </p:sp>
      <p:sp>
        <p:nvSpPr>
          <p:cNvPr id="6" name="Title 1"/>
          <p:cNvSpPr>
            <a:spLocks noGrp="1"/>
          </p:cNvSpPr>
          <p:nvPr>
            <p:ph type="title"/>
          </p:nvPr>
        </p:nvSpPr>
        <p:spPr>
          <a:xfrm>
            <a:off x="2005013" y="239712"/>
            <a:ext cx="7747000" cy="990600"/>
          </a:xfrm>
        </p:spPr>
        <p:txBody>
          <a:bodyPr>
            <a:normAutofit fontScale="90000"/>
          </a:bodyPr>
          <a:lstStyle/>
          <a:p>
            <a:pPr eaLnBrk="1" hangingPunct="1">
              <a:defRPr/>
            </a:pPr>
            <a:r>
              <a:rPr lang="en-US" sz="4800" dirty="0">
                <a:solidFill>
                  <a:srgbClr val="FF0000"/>
                </a:solidFill>
              </a:rPr>
              <a:t/>
            </a:r>
            <a:br>
              <a:rPr lang="en-US" sz="4800" dirty="0">
                <a:solidFill>
                  <a:srgbClr val="FF0000"/>
                </a:solidFill>
              </a:rPr>
            </a:br>
            <a:r>
              <a:rPr lang="en-US" sz="4800" dirty="0">
                <a:solidFill>
                  <a:srgbClr val="FFFF00"/>
                </a:solidFill>
                <a:latin typeface="Algerian" pitchFamily="82" charset="0"/>
              </a:rPr>
              <a:t>Right  Way  </a:t>
            </a:r>
            <a:r>
              <a:rPr lang="en-US" sz="4800" dirty="0" smtClean="0">
                <a:solidFill>
                  <a:srgbClr val="FFFF00"/>
                </a:solidFill>
                <a:latin typeface="Algerian" pitchFamily="82" charset="0"/>
              </a:rPr>
              <a:t>to </a:t>
            </a:r>
            <a:r>
              <a:rPr lang="en-US" sz="4800" dirty="0" smtClean="0">
                <a:solidFill>
                  <a:srgbClr val="FF0000"/>
                </a:solidFill>
                <a:latin typeface="Algerian" pitchFamily="82" charset="0"/>
              </a:rPr>
              <a:t>D </a:t>
            </a:r>
            <a:r>
              <a:rPr lang="en-US" sz="4800" dirty="0">
                <a:solidFill>
                  <a:srgbClr val="FF0000"/>
                </a:solidFill>
                <a:latin typeface="Algerian" pitchFamily="82" charset="0"/>
              </a:rPr>
              <a:t>e s I r e </a:t>
            </a:r>
          </a:p>
        </p:txBody>
      </p:sp>
    </p:spTree>
    <p:extLst>
      <p:ext uri="{BB962C8B-B14F-4D97-AF65-F5344CB8AC3E}">
        <p14:creationId xmlns:p14="http://schemas.microsoft.com/office/powerpoint/2010/main" val="4286860832"/>
      </p:ext>
    </p:extLst>
  </p:cSld>
  <p:clrMapOvr>
    <a:masterClrMapping/>
  </p:clrMapOvr>
  <p:transition spd="slow">
    <p:diamond/>
    <p:sndAc>
      <p:stSnd>
        <p:snd r:embed="rId2" name="cashreg.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676400"/>
            <a:ext cx="8382000" cy="3962400"/>
          </a:xfrm>
        </p:spPr>
        <p:txBody>
          <a:bodyPr/>
          <a:lstStyle/>
          <a:p>
            <a:pPr eaLnBrk="1" hangingPunct="1">
              <a:defRPr/>
            </a:pPr>
            <a:r>
              <a:rPr lang="en-US" sz="3200" dirty="0">
                <a:solidFill>
                  <a:srgbClr val="FF0000"/>
                </a:solidFill>
              </a:rPr>
              <a:t/>
            </a:r>
            <a:br>
              <a:rPr lang="en-US" sz="3200" dirty="0">
                <a:solidFill>
                  <a:srgbClr val="FF0000"/>
                </a:solidFill>
              </a:rPr>
            </a:br>
            <a:r>
              <a:rPr lang="en-US" sz="7200" dirty="0">
                <a:solidFill>
                  <a:srgbClr val="FFFF00"/>
                </a:solidFill>
                <a:latin typeface="Algerian" pitchFamily="82" charset="0"/>
              </a:rPr>
              <a:t>Right  Way  to</a:t>
            </a:r>
            <a:br>
              <a:rPr lang="en-US" sz="7200" dirty="0">
                <a:solidFill>
                  <a:srgbClr val="FFFF00"/>
                </a:solidFill>
                <a:latin typeface="Algerian" pitchFamily="82" charset="0"/>
              </a:rPr>
            </a:br>
            <a:r>
              <a:rPr lang="en-US" sz="7200" dirty="0">
                <a:solidFill>
                  <a:srgbClr val="FFFF00"/>
                </a:solidFill>
                <a:latin typeface="Algerian" pitchFamily="82" charset="0"/>
              </a:rPr>
              <a:t> </a:t>
            </a:r>
            <a:r>
              <a:rPr lang="en-US" sz="7200" dirty="0">
                <a:solidFill>
                  <a:srgbClr val="FF0000"/>
                </a:solidFill>
                <a:latin typeface="Algerian" pitchFamily="82" charset="0"/>
              </a:rPr>
              <a:t>D e s I r e </a:t>
            </a:r>
            <a:endParaRPr lang="en-US" sz="3200" dirty="0">
              <a:solidFill>
                <a:srgbClr val="FF0000"/>
              </a:solidFill>
              <a:latin typeface="Algerian" pitchFamily="82" charset="0"/>
            </a:endParaRPr>
          </a:p>
        </p:txBody>
      </p:sp>
    </p:spTree>
  </p:cSld>
  <p:clrMapOvr>
    <a:masterClrMapping/>
  </p:clrMapOvr>
  <p:transition spd="slow">
    <p:circle/>
    <p:sndAc>
      <p:stSnd>
        <p:snd r:embed="rId2" name="cashreg.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9144000" cy="5029200"/>
          </a:xfrm>
        </p:spPr>
        <p:txBody>
          <a:bodyPr/>
          <a:lstStyle/>
          <a:p>
            <a:pPr eaLnBrk="1" hangingPunct="1">
              <a:defRPr/>
            </a:pPr>
            <a:r>
              <a:rPr lang="en-US" sz="6600" dirty="0"/>
              <a:t>Success is 99% failure.</a:t>
            </a:r>
            <a:br>
              <a:rPr lang="en-US" sz="6600" dirty="0"/>
            </a:br>
            <a:r>
              <a:rPr lang="en-US" sz="6600" dirty="0"/>
              <a:t/>
            </a:r>
            <a:br>
              <a:rPr lang="en-US" sz="6600" dirty="0"/>
            </a:br>
            <a:r>
              <a:rPr lang="en-US" dirty="0" smtClean="0">
                <a:solidFill>
                  <a:srgbClr val="FFC000"/>
                </a:solidFill>
              </a:rPr>
              <a:t>( </a:t>
            </a:r>
            <a:r>
              <a:rPr lang="en-US" dirty="0" smtClean="0">
                <a:solidFill>
                  <a:srgbClr val="FFC000"/>
                </a:solidFill>
              </a:rPr>
              <a:t>We cannot get support unless we desire in a correct manner.)</a:t>
            </a:r>
            <a:endParaRPr lang="en-US" sz="5400" dirty="0">
              <a:solidFill>
                <a:srgbClr val="FFC000"/>
              </a:solidFill>
            </a:endParaRPr>
          </a:p>
        </p:txBody>
      </p:sp>
    </p:spTree>
  </p:cSld>
  <p:clrMapOvr>
    <a:masterClrMapping/>
  </p:clrMapOvr>
  <p:transition spd="slow">
    <p:cover/>
    <p:sndAc>
      <p:stSnd>
        <p:snd r:embed="rId2" name="cashreg.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10515600" cy="4648200"/>
          </a:xfrm>
        </p:spPr>
        <p:txBody>
          <a:bodyPr/>
          <a:lstStyle/>
          <a:p>
            <a:pPr eaLnBrk="1" hangingPunct="1">
              <a:defRPr/>
            </a:pPr>
            <a:r>
              <a:rPr lang="en-US" dirty="0" smtClean="0">
                <a:solidFill>
                  <a:srgbClr val="FFC000"/>
                </a:solidFill>
              </a:rPr>
              <a:t>Failure is guaranteed but success is a matter of chance as it requires us to transform because:</a:t>
            </a:r>
            <a:r>
              <a:rPr lang="en-US" sz="3200" dirty="0">
                <a:solidFill>
                  <a:srgbClr val="FFC000"/>
                </a:solidFill>
              </a:rPr>
              <a:t/>
            </a:r>
            <a:br>
              <a:rPr lang="en-US" sz="3200" dirty="0">
                <a:solidFill>
                  <a:srgbClr val="FFC000"/>
                </a:solidFill>
              </a:rPr>
            </a:br>
            <a:r>
              <a:rPr lang="en-US" sz="3200" dirty="0">
                <a:solidFill>
                  <a:srgbClr val="FFC000"/>
                </a:solidFill>
              </a:rPr>
              <a:t/>
            </a:r>
            <a:br>
              <a:rPr lang="en-US" sz="3200" dirty="0">
                <a:solidFill>
                  <a:srgbClr val="FFC000"/>
                </a:solidFill>
              </a:rPr>
            </a:br>
            <a:r>
              <a:rPr lang="en-US" sz="3200" dirty="0">
                <a:solidFill>
                  <a:srgbClr val="FFC000"/>
                </a:solidFill>
              </a:rPr>
              <a:t/>
            </a:r>
            <a:br>
              <a:rPr lang="en-US" sz="3200" dirty="0">
                <a:solidFill>
                  <a:srgbClr val="FFC000"/>
                </a:solidFill>
              </a:rPr>
            </a:br>
            <a:r>
              <a:rPr lang="en-US" sz="4800" dirty="0">
                <a:solidFill>
                  <a:schemeClr val="tx1"/>
                </a:solidFill>
              </a:rPr>
              <a:t>Success is not opposite of FAILURE.</a:t>
            </a:r>
            <a:br>
              <a:rPr lang="en-US" sz="4800" dirty="0">
                <a:solidFill>
                  <a:schemeClr val="tx1"/>
                </a:solidFill>
              </a:rPr>
            </a:br>
            <a:r>
              <a:rPr lang="en-US" sz="4800" dirty="0">
                <a:solidFill>
                  <a:schemeClr val="tx1"/>
                </a:solidFill>
              </a:rPr>
              <a:t/>
            </a:r>
            <a:br>
              <a:rPr lang="en-US" sz="4800" dirty="0">
                <a:solidFill>
                  <a:schemeClr val="tx1"/>
                </a:solidFill>
              </a:rPr>
            </a:br>
            <a:r>
              <a:rPr lang="en-US" sz="4000" dirty="0">
                <a:solidFill>
                  <a:srgbClr val="FF0000"/>
                </a:solidFill>
              </a:rPr>
              <a:t>(For success we have to explore within.)</a:t>
            </a:r>
            <a:endParaRPr lang="en-US" sz="3200" dirty="0">
              <a:solidFill>
                <a:srgbClr val="FF0000"/>
              </a:solidFill>
            </a:endParaRPr>
          </a:p>
        </p:txBody>
      </p:sp>
    </p:spTree>
  </p:cSld>
  <p:clrMapOvr>
    <a:masterClrMapping/>
  </p:clrMapOvr>
  <p:transition spd="slow">
    <p:cover dir="r"/>
    <p:sndAc>
      <p:stSnd>
        <p:snd r:embed="rId2" name="cashreg.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10591800" cy="4724400"/>
          </a:xfrm>
        </p:spPr>
        <p:txBody>
          <a:bodyPr>
            <a:normAutofit fontScale="90000"/>
          </a:bodyPr>
          <a:lstStyle/>
          <a:p>
            <a:pPr>
              <a:defRPr/>
            </a:pPr>
            <a:r>
              <a:rPr lang="en-US" sz="3200" dirty="0">
                <a:solidFill>
                  <a:srgbClr val="FFFF00"/>
                </a:solidFill>
              </a:rPr>
              <a:t/>
            </a:r>
            <a:br>
              <a:rPr lang="en-US" sz="3200" dirty="0">
                <a:solidFill>
                  <a:srgbClr val="FFFF00"/>
                </a:solidFill>
              </a:rPr>
            </a:br>
            <a:r>
              <a:rPr lang="en-US" sz="3200" dirty="0" smtClean="0">
                <a:solidFill>
                  <a:srgbClr val="FFFF00"/>
                </a:solidFill>
              </a:rPr>
              <a:t>Wish </a:t>
            </a:r>
            <a:r>
              <a:rPr lang="en-US" sz="3200" dirty="0">
                <a:solidFill>
                  <a:srgbClr val="FFFF00"/>
                </a:solidFill>
              </a:rPr>
              <a:t>for success should not be borne out of thin air. </a:t>
            </a:r>
            <a:br>
              <a:rPr lang="en-US" sz="3200" dirty="0">
                <a:solidFill>
                  <a:srgbClr val="FFFF00"/>
                </a:solidFill>
              </a:rPr>
            </a:br>
            <a:r>
              <a:rPr lang="en-US" sz="4000" dirty="0">
                <a:solidFill>
                  <a:srgbClr val="FFFF00"/>
                </a:solidFill>
              </a:rPr>
              <a:t/>
            </a:r>
            <a:br>
              <a:rPr lang="en-US" sz="4000" dirty="0">
                <a:solidFill>
                  <a:srgbClr val="FFFF00"/>
                </a:solidFill>
              </a:rPr>
            </a:br>
            <a:r>
              <a:rPr lang="en-US" dirty="0" smtClean="0">
                <a:solidFill>
                  <a:schemeClr val="tx1"/>
                </a:solidFill>
              </a:rPr>
              <a:t>As a seed sprouts only after it has been planted in a fertile land. Likewise, ‘desire’ should  be felt by us once it has been recommended by our ‘unique potential.</a:t>
            </a:r>
            <a:br>
              <a:rPr lang="en-US" dirty="0" smtClean="0">
                <a:solidFill>
                  <a:schemeClr val="tx1"/>
                </a:solidFill>
              </a:rPr>
            </a:br>
            <a:r>
              <a:rPr lang="en-US" sz="4000" dirty="0">
                <a:solidFill>
                  <a:schemeClr val="tx1"/>
                </a:solidFill>
              </a:rPr>
              <a:t/>
            </a:r>
            <a:br>
              <a:rPr lang="en-US" sz="4000" dirty="0">
                <a:solidFill>
                  <a:schemeClr val="tx1"/>
                </a:solidFill>
              </a:rPr>
            </a:br>
            <a:r>
              <a:rPr lang="en-US" sz="4000" dirty="0">
                <a:solidFill>
                  <a:srgbClr val="FF0000"/>
                </a:solidFill>
              </a:rPr>
              <a:t>(It should emerge from within.)</a:t>
            </a:r>
            <a:r>
              <a:rPr lang="en-US" sz="4000" dirty="0">
                <a:solidFill>
                  <a:schemeClr val="tx1"/>
                </a:solidFill>
              </a:rPr>
              <a:t/>
            </a:r>
            <a:br>
              <a:rPr lang="en-US" sz="4000" dirty="0">
                <a:solidFill>
                  <a:schemeClr val="tx1"/>
                </a:solidFill>
              </a:rPr>
            </a:br>
            <a:r>
              <a:rPr lang="en-US" dirty="0" smtClean="0">
                <a:solidFill>
                  <a:schemeClr val="tx1"/>
                </a:solidFill>
              </a:rPr>
              <a:t/>
            </a:r>
            <a:br>
              <a:rPr lang="en-US" dirty="0" smtClean="0">
                <a:solidFill>
                  <a:schemeClr val="tx1"/>
                </a:solidFill>
              </a:rPr>
            </a:br>
            <a:endParaRPr lang="en-US" sz="4000" dirty="0">
              <a:solidFill>
                <a:schemeClr val="tx1"/>
              </a:solidFill>
            </a:endParaRPr>
          </a:p>
        </p:txBody>
      </p:sp>
    </p:spTree>
  </p:cSld>
  <p:clrMapOvr>
    <a:masterClrMapping/>
  </p:clrMapOvr>
  <p:transition spd="slow">
    <p:push dir="u"/>
    <p:sndAc>
      <p:stSnd>
        <p:snd r:embed="rId2" name="cashreg.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9601200" cy="5257800"/>
          </a:xfrm>
        </p:spPr>
        <p:txBody>
          <a:bodyPr>
            <a:normAutofit fontScale="90000"/>
          </a:bodyPr>
          <a:lstStyle/>
          <a:p>
            <a:pPr>
              <a:defRPr/>
            </a:pPr>
            <a:r>
              <a:rPr lang="en-IN" sz="4000" dirty="0"/>
              <a:t>Thereafter, our heart sends the desire through electromagnetic waves to the  brain.</a:t>
            </a:r>
            <a:br>
              <a:rPr lang="en-IN" sz="4000" dirty="0"/>
            </a:br>
            <a:r>
              <a:rPr lang="en-IN" sz="4800" dirty="0"/>
              <a:t/>
            </a:r>
            <a:br>
              <a:rPr lang="en-IN" sz="4800" dirty="0"/>
            </a:br>
            <a:r>
              <a:rPr lang="en-IN" sz="4500" dirty="0">
                <a:solidFill>
                  <a:srgbClr val="FFC000"/>
                </a:solidFill>
              </a:rPr>
              <a:t>Our brain is competent enough to make  a decision which would then attract all the resources for the fulfilment of that desire.</a:t>
            </a:r>
          </a:p>
        </p:txBody>
      </p:sp>
    </p:spTree>
  </p:cSld>
  <p:clrMapOvr>
    <a:masterClrMapping/>
  </p:clrMapOvr>
  <p:transition spd="slow">
    <p:pull/>
    <p:sndAc>
      <p:stSnd>
        <p:snd r:embed="rId2" name="cashreg.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9144000" cy="5867400"/>
          </a:xfrm>
        </p:spPr>
        <p:txBody>
          <a:bodyPr>
            <a:normAutofit/>
          </a:bodyPr>
          <a:lstStyle/>
          <a:p>
            <a:pPr>
              <a:defRPr/>
            </a:pPr>
            <a:r>
              <a:rPr lang="en-US" sz="3200" dirty="0">
                <a:solidFill>
                  <a:srgbClr val="FFC000"/>
                </a:solidFill>
              </a:rPr>
              <a:t>Our personality is a complete universe in itself. Which alone is responsible for both our happiness as well as sadness. </a:t>
            </a:r>
            <a:br>
              <a:rPr lang="en-US" sz="3200" dirty="0">
                <a:solidFill>
                  <a:srgbClr val="FFC000"/>
                </a:solidFill>
              </a:rPr>
            </a:br>
            <a:r>
              <a:rPr lang="en-US" sz="3200" dirty="0"/>
              <a:t/>
            </a:r>
            <a:br>
              <a:rPr lang="en-US" sz="3200" dirty="0"/>
            </a:br>
            <a:r>
              <a:rPr lang="en-US" sz="3200" dirty="0"/>
              <a:t>When our source of desire is our own personality then,  we not only get support for its fulfillment  through our talents and strengths but also we get support from our own  weakness and vulnerabilities. </a:t>
            </a:r>
            <a:br>
              <a:rPr lang="en-US" sz="3200" dirty="0"/>
            </a:br>
            <a:r>
              <a:rPr lang="en-US" sz="3200" dirty="0">
                <a:solidFill>
                  <a:srgbClr val="FF0000"/>
                </a:solidFill>
              </a:rPr>
              <a:t>(When desire gets support for its fulfillment. It is known as ‘outcome of Good Fortune’.)</a:t>
            </a:r>
          </a:p>
        </p:txBody>
      </p:sp>
    </p:spTree>
  </p:cSld>
  <p:clrMapOvr>
    <a:masterClrMapping/>
  </p:clrMapOvr>
  <p:transition spd="slow">
    <p:pull dir="r"/>
    <p:sndAc>
      <p:stSnd>
        <p:snd r:embed="rId2" name="cashreg.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915400" cy="6019800"/>
          </a:xfrm>
        </p:spPr>
        <p:txBody>
          <a:bodyPr>
            <a:normAutofit/>
          </a:bodyPr>
          <a:lstStyle/>
          <a:p>
            <a:pPr>
              <a:defRPr/>
            </a:pPr>
            <a:r>
              <a:rPr lang="en-IN" sz="6700" dirty="0"/>
              <a:t>We are then, able to meet the challenges  of outside world effectively.</a:t>
            </a:r>
            <a:br>
              <a:rPr lang="en-IN" sz="6700" dirty="0"/>
            </a:br>
            <a:r>
              <a:rPr lang="en-IN" dirty="0" smtClean="0">
                <a:solidFill>
                  <a:srgbClr val="FFFF00"/>
                </a:solidFill>
              </a:rPr>
              <a:t>(</a:t>
            </a:r>
            <a:r>
              <a:rPr lang="en-IN" sz="4000" dirty="0">
                <a:solidFill>
                  <a:srgbClr val="FFFF00"/>
                </a:solidFill>
              </a:rPr>
              <a:t>Mean while support from the unknown corners begins to mobilize.) </a:t>
            </a:r>
            <a:endParaRPr lang="en-IN" sz="9600" dirty="0">
              <a:solidFill>
                <a:srgbClr val="FFFF00"/>
              </a:solidFill>
            </a:endParaRPr>
          </a:p>
        </p:txBody>
      </p:sp>
    </p:spTree>
  </p:cSld>
  <p:clrMapOvr>
    <a:masterClrMapping/>
  </p:clrMapOvr>
  <p:transition spd="slow">
    <p:pull dir="ld"/>
    <p:sndAc>
      <p:stSnd>
        <p:snd r:embed="rId2" name="cashreg.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9144000" cy="6172200"/>
          </a:xfrm>
        </p:spPr>
        <p:txBody>
          <a:bodyPr/>
          <a:lstStyle/>
          <a:p>
            <a:pPr>
              <a:defRPr/>
            </a:pPr>
            <a:r>
              <a:rPr lang="en-IN" sz="3200" dirty="0">
                <a:solidFill>
                  <a:schemeClr val="accent1">
                    <a:lumMod val="60000"/>
                    <a:lumOff val="40000"/>
                  </a:schemeClr>
                </a:solidFill>
              </a:rPr>
              <a:t>We are ‘unique’ because we are a complete picture of specific talents, great strengths, weaknesses and, vulnerabilities.</a:t>
            </a:r>
            <a:r>
              <a:rPr lang="en-IN" sz="2800" dirty="0"/>
              <a:t/>
            </a:r>
            <a:br>
              <a:rPr lang="en-IN" sz="2800" dirty="0"/>
            </a:br>
            <a:r>
              <a:rPr lang="en-IN" dirty="0" smtClean="0"/>
              <a:t>Therefore, before desiring we should ask honestly:</a:t>
            </a:r>
            <a:r>
              <a:rPr lang="en-IN" sz="2800" dirty="0"/>
              <a:t/>
            </a:r>
            <a:br>
              <a:rPr lang="en-IN" sz="2800" dirty="0"/>
            </a:br>
            <a:r>
              <a:rPr lang="en-IN" sz="2800" dirty="0">
                <a:solidFill>
                  <a:srgbClr val="FFC000"/>
                </a:solidFill>
              </a:rPr>
              <a:t>1. </a:t>
            </a:r>
            <a:r>
              <a:rPr lang="en-IN" sz="3600" dirty="0">
                <a:solidFill>
                  <a:srgbClr val="FFC000"/>
                </a:solidFill>
              </a:rPr>
              <a:t>What are my specific talents?</a:t>
            </a:r>
            <a:br>
              <a:rPr lang="en-IN" sz="3600" dirty="0">
                <a:solidFill>
                  <a:srgbClr val="FFC000"/>
                </a:solidFill>
              </a:rPr>
            </a:br>
            <a:r>
              <a:rPr lang="en-IN" sz="3600" dirty="0">
                <a:solidFill>
                  <a:srgbClr val="FFC000"/>
                </a:solidFill>
              </a:rPr>
              <a:t>2. What are my great strengths?</a:t>
            </a:r>
            <a:br>
              <a:rPr lang="en-IN" sz="3600" dirty="0">
                <a:solidFill>
                  <a:srgbClr val="FFC000"/>
                </a:solidFill>
              </a:rPr>
            </a:br>
            <a:r>
              <a:rPr lang="en-IN" sz="3600" dirty="0">
                <a:solidFill>
                  <a:srgbClr val="FFC000"/>
                </a:solidFill>
              </a:rPr>
              <a:t>3. What are my weaknesses? And</a:t>
            </a:r>
            <a:br>
              <a:rPr lang="en-IN" sz="3600" dirty="0">
                <a:solidFill>
                  <a:srgbClr val="FFC000"/>
                </a:solidFill>
              </a:rPr>
            </a:br>
            <a:r>
              <a:rPr lang="en-IN" sz="3600" dirty="0">
                <a:solidFill>
                  <a:srgbClr val="FFC000"/>
                </a:solidFill>
              </a:rPr>
              <a:t>4. What are my vulnerabilities?</a:t>
            </a:r>
            <a:r>
              <a:rPr lang="en-IN" sz="2800" dirty="0">
                <a:solidFill>
                  <a:srgbClr val="FFC000"/>
                </a:solidFill>
              </a:rPr>
              <a:t/>
            </a:r>
            <a:br>
              <a:rPr lang="en-IN" sz="2800" dirty="0">
                <a:solidFill>
                  <a:srgbClr val="FFC000"/>
                </a:solidFill>
              </a:rPr>
            </a:br>
            <a:r>
              <a:rPr lang="en-IN" sz="3200" dirty="0">
                <a:solidFill>
                  <a:srgbClr val="FFFF00"/>
                </a:solidFill>
              </a:rPr>
              <a:t>(In fact, these are our major resources for mobilizing the NATURE for giving us support.)</a:t>
            </a:r>
            <a:endParaRPr lang="en-IN" sz="4000" dirty="0">
              <a:solidFill>
                <a:srgbClr val="FFFF00"/>
              </a:solidFill>
            </a:endParaRPr>
          </a:p>
        </p:txBody>
      </p:sp>
    </p:spTree>
  </p:cSld>
  <p:clrMapOvr>
    <a:masterClrMapping/>
  </p:clrMapOvr>
  <p:transition spd="slow">
    <p:pull dir="lu"/>
    <p:sndAc>
      <p:stSnd>
        <p:snd r:embed="rId2" name="cashreg.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600200"/>
            <a:ext cx="9144000" cy="4191000"/>
          </a:xfrm>
        </p:spPr>
        <p:txBody>
          <a:bodyPr/>
          <a:lstStyle/>
          <a:p>
            <a:pPr>
              <a:defRPr/>
            </a:pPr>
            <a:r>
              <a:rPr lang="en-US" dirty="0" smtClean="0">
                <a:solidFill>
                  <a:schemeClr val="tx1"/>
                </a:solidFill>
              </a:rPr>
              <a:t>You might find it difficult as a beginner to explore your ‘uniqueness’ and the ‘unique potential’. But the activity that represents it, is easily   recognizable . It will help you in understanding and realizing – How you are different from others and ‘UNIQUE’?</a:t>
            </a:r>
            <a:endParaRPr lang="en-US" dirty="0">
              <a:solidFill>
                <a:schemeClr val="tx1"/>
              </a:solidFill>
            </a:endParaRPr>
          </a:p>
        </p:txBody>
      </p:sp>
    </p:spTree>
  </p:cSld>
  <p:clrMapOvr>
    <a:masterClrMapping/>
  </p:clrMapOvr>
  <p:transition spd="slow">
    <p:pull dir="rd"/>
    <p:sndAc>
      <p:stSnd>
        <p:snd r:embed="rId2" name="cashreg.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9144000" cy="6858000"/>
          </a:xfrm>
        </p:spPr>
        <p:txBody>
          <a:bodyPr/>
          <a:lstStyle/>
          <a:p>
            <a:pPr>
              <a:defRPr/>
            </a:pPr>
            <a:r>
              <a:rPr lang="en-US" sz="2800" dirty="0">
                <a:solidFill>
                  <a:srgbClr val="FFFF00"/>
                </a:solidFill>
              </a:rPr>
              <a:t>Dog always tend to  play with the rat but does not kill it. The same rat is a sure kill as far as the cat is concerned. As soon as the cat sees the rat it pounces upon it and eats it up. Why? Hunting rat is an activity of the cat that, represents her ‘uniqueness’. The day cat fails in killing a rat,  her very survival will be difficult.</a:t>
            </a:r>
            <a:br>
              <a:rPr lang="en-US" sz="2800" dirty="0">
                <a:solidFill>
                  <a:srgbClr val="FFFF00"/>
                </a:solidFill>
              </a:rPr>
            </a:br>
            <a:r>
              <a:rPr lang="en-US" sz="2800" dirty="0">
                <a:solidFill>
                  <a:srgbClr val="FFFF00"/>
                </a:solidFill>
              </a:rPr>
              <a:t/>
            </a:r>
            <a:br>
              <a:rPr lang="en-US" sz="2800" dirty="0">
                <a:solidFill>
                  <a:srgbClr val="FFFF00"/>
                </a:solidFill>
              </a:rPr>
            </a:br>
            <a:r>
              <a:rPr lang="en-US" dirty="0" smtClean="0">
                <a:solidFill>
                  <a:schemeClr val="tx1"/>
                </a:solidFill>
              </a:rPr>
              <a:t>Likewise, all of us perform one or two activities better than 10,000 people around us. This very activity represents our ‘uniqueness’ and ‘unique potential’.</a:t>
            </a:r>
            <a:endParaRPr lang="en-US" dirty="0">
              <a:solidFill>
                <a:schemeClr val="tx1"/>
              </a:solidFill>
            </a:endParaRPr>
          </a:p>
        </p:txBody>
      </p:sp>
    </p:spTree>
  </p:cSld>
  <p:clrMapOvr>
    <a:masterClrMapping/>
  </p:clrMapOvr>
  <p:transition spd="slow">
    <p:pull dir="ru"/>
    <p:sndAc>
      <p:stSnd>
        <p:snd r:embed="rId2" name="cashreg.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9144000" cy="6858000"/>
          </a:xfrm>
        </p:spPr>
        <p:txBody>
          <a:bodyPr>
            <a:normAutofit/>
          </a:bodyPr>
          <a:lstStyle/>
          <a:p>
            <a:pPr>
              <a:defRPr/>
            </a:pPr>
            <a:r>
              <a:rPr lang="en-US" dirty="0" smtClean="0">
                <a:solidFill>
                  <a:srgbClr val="FFC000"/>
                </a:solidFill>
              </a:rPr>
              <a:t>This activity plays many  roles in our lives.</a:t>
            </a:r>
            <a:r>
              <a:rPr lang="en-US" dirty="0" smtClean="0"/>
              <a:t/>
            </a:r>
            <a:br>
              <a:rPr lang="en-US" dirty="0" smtClean="0"/>
            </a:br>
            <a:r>
              <a:rPr lang="en-US" dirty="0"/>
              <a:t>Performing this activity is like a medicine when we are sick.</a:t>
            </a:r>
            <a:br>
              <a:rPr lang="en-US" dirty="0"/>
            </a:br>
            <a:r>
              <a:rPr lang="en-US" dirty="0"/>
              <a:t>It acts like a ‘guide’ when we are confused.</a:t>
            </a:r>
            <a:br>
              <a:rPr lang="en-US" dirty="0"/>
            </a:br>
            <a:r>
              <a:rPr lang="en-US" dirty="0"/>
              <a:t>Protects us like a God Father in difficult times.</a:t>
            </a:r>
            <a:br>
              <a:rPr lang="en-US" dirty="0"/>
            </a:br>
            <a:r>
              <a:rPr lang="en-US" dirty="0"/>
              <a:t>It is an ambassador of Good Fortune when we are to connect ourselves with out side world.</a:t>
            </a:r>
          </a:p>
        </p:txBody>
      </p:sp>
    </p:spTree>
  </p:cSld>
  <p:clrMapOvr>
    <a:masterClrMapping/>
  </p:clrMapOvr>
  <p:transition spd="slow">
    <p:cover/>
    <p:sndAc>
      <p:stSnd>
        <p:snd r:embed="rId2" name="cashreg.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9144000" cy="5867400"/>
          </a:xfrm>
        </p:spPr>
        <p:txBody>
          <a:bodyPr>
            <a:normAutofit/>
          </a:bodyPr>
          <a:lstStyle/>
          <a:p>
            <a:pPr>
              <a:defRPr/>
            </a:pPr>
            <a:r>
              <a:rPr lang="en-US" sz="6000" dirty="0">
                <a:solidFill>
                  <a:srgbClr val="FFC000"/>
                </a:solidFill>
              </a:rPr>
              <a:t>If you want it is very easy to know which is your “activity” that represents your ‘uniqueness’ and ‘unique potential’.</a:t>
            </a:r>
          </a:p>
        </p:txBody>
      </p:sp>
    </p:spTree>
  </p:cSld>
  <p:clrMapOvr>
    <a:masterClrMapping/>
  </p:clrMapOvr>
  <p:transition spd="slow">
    <p:pull dir="d"/>
    <p:sndAc>
      <p:stSnd>
        <p:snd r:embed="rId2" name="cashreg.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0"/>
            <a:ext cx="8596668" cy="1320800"/>
          </a:xfrm>
        </p:spPr>
        <p:txBody>
          <a:bodyPr>
            <a:normAutofit fontScale="90000"/>
          </a:bodyPr>
          <a:lstStyle/>
          <a:p>
            <a:pPr>
              <a:defRPr/>
            </a:pPr>
            <a:r>
              <a:rPr lang="en-IN" sz="5400" dirty="0">
                <a:solidFill>
                  <a:srgbClr val="FFC000"/>
                </a:solidFill>
              </a:rPr>
              <a:t>We are attracted to perform this activity, like: </a:t>
            </a:r>
          </a:p>
        </p:txBody>
      </p:sp>
      <p:sp>
        <p:nvSpPr>
          <p:cNvPr id="4" name="Content Placeholder 3"/>
          <p:cNvSpPr>
            <a:spLocks noGrp="1"/>
          </p:cNvSpPr>
          <p:nvPr>
            <p:ph idx="1"/>
          </p:nvPr>
        </p:nvSpPr>
        <p:spPr>
          <a:xfrm>
            <a:off x="533400" y="1676400"/>
            <a:ext cx="9144000" cy="5181600"/>
          </a:xfrm>
        </p:spPr>
        <p:txBody>
          <a:bodyPr>
            <a:normAutofit/>
          </a:bodyPr>
          <a:lstStyle/>
          <a:p>
            <a:pPr>
              <a:defRPr/>
            </a:pPr>
            <a:r>
              <a:rPr lang="en-IN" sz="4400" b="1" dirty="0"/>
              <a:t>A magnet attracts iron.</a:t>
            </a:r>
          </a:p>
          <a:p>
            <a:pPr>
              <a:defRPr/>
            </a:pPr>
            <a:r>
              <a:rPr lang="en-IN" sz="4400" b="1" dirty="0"/>
              <a:t> Similarly out of many activities this activity attracts our heart the most for doing it.</a:t>
            </a:r>
          </a:p>
          <a:p>
            <a:pPr>
              <a:defRPr/>
            </a:pPr>
            <a:r>
              <a:rPr lang="en-IN" sz="4400" b="1" dirty="0"/>
              <a:t>We want to do this activity as a first choice.</a:t>
            </a:r>
          </a:p>
          <a:p>
            <a:pPr>
              <a:defRPr/>
            </a:pPr>
            <a:r>
              <a:rPr lang="en-IN" sz="4400" b="1" dirty="0"/>
              <a:t> It never loses it’s charm.</a:t>
            </a:r>
          </a:p>
        </p:txBody>
      </p:sp>
    </p:spTree>
  </p:cSld>
  <p:clrMapOvr>
    <a:masterClrMapping/>
  </p:clrMapOvr>
  <p:transition spd="slow">
    <p:cover dir="u"/>
    <p:sndAc>
      <p:stSnd>
        <p:snd r:embed="rId2" name="cashreg.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4800" dirty="0">
                <a:solidFill>
                  <a:srgbClr val="FFC000"/>
                </a:solidFill>
              </a:rPr>
              <a:t>IT IS VERY SATISFYING</a:t>
            </a:r>
          </a:p>
        </p:txBody>
      </p:sp>
      <p:sp>
        <p:nvSpPr>
          <p:cNvPr id="3" name="Content Placeholder 2"/>
          <p:cNvSpPr>
            <a:spLocks noGrp="1"/>
          </p:cNvSpPr>
          <p:nvPr>
            <p:ph idx="1"/>
          </p:nvPr>
        </p:nvSpPr>
        <p:spPr>
          <a:xfrm>
            <a:off x="533400" y="1447800"/>
            <a:ext cx="9144000" cy="4876800"/>
          </a:xfrm>
        </p:spPr>
        <p:txBody>
          <a:bodyPr>
            <a:normAutofit fontScale="92500"/>
          </a:bodyPr>
          <a:lstStyle/>
          <a:p>
            <a:pPr>
              <a:defRPr/>
            </a:pPr>
            <a:r>
              <a:rPr lang="en-IN" sz="4000" b="1" dirty="0"/>
              <a:t>Performing this activity instils  in us a feeling of fulfilment and it is very satisfying.</a:t>
            </a:r>
          </a:p>
          <a:p>
            <a:pPr>
              <a:defRPr/>
            </a:pPr>
            <a:r>
              <a:rPr lang="en-IN" sz="4000" b="1" dirty="0"/>
              <a:t>This satisfaction itself becomes a source of motivation for repeating it.</a:t>
            </a:r>
          </a:p>
          <a:p>
            <a:pPr>
              <a:defRPr/>
            </a:pPr>
            <a:r>
              <a:rPr lang="en-IN" sz="4000" b="1" dirty="0"/>
              <a:t>We would  want to repeat this activity without thinking about immediate gains.</a:t>
            </a:r>
          </a:p>
        </p:txBody>
      </p:sp>
    </p:spTree>
  </p:cSld>
  <p:clrMapOvr>
    <a:masterClrMapping/>
  </p:clrMapOvr>
  <p:transition spd="slow">
    <p:pull dir="r"/>
    <p:sndAc>
      <p:stSnd>
        <p:snd r:embed="rId2" name="cashreg.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dirty="0" smtClean="0">
                <a:solidFill>
                  <a:srgbClr val="FFC000"/>
                </a:solidFill>
              </a:rPr>
              <a:t>IT IS VERY SATISFYING</a:t>
            </a:r>
            <a:endParaRPr lang="en-IN" dirty="0"/>
          </a:p>
        </p:txBody>
      </p:sp>
      <p:sp>
        <p:nvSpPr>
          <p:cNvPr id="3" name="Content Placeholder 2"/>
          <p:cNvSpPr>
            <a:spLocks noGrp="1"/>
          </p:cNvSpPr>
          <p:nvPr>
            <p:ph idx="1"/>
          </p:nvPr>
        </p:nvSpPr>
        <p:spPr>
          <a:xfrm>
            <a:off x="403668" y="1676400"/>
            <a:ext cx="9144000" cy="5029200"/>
          </a:xfrm>
        </p:spPr>
        <p:txBody>
          <a:bodyPr>
            <a:normAutofit lnSpcReduction="10000"/>
          </a:bodyPr>
          <a:lstStyle/>
          <a:p>
            <a:pPr>
              <a:defRPr/>
            </a:pPr>
            <a:r>
              <a:rPr lang="en-IN" sz="3600" b="1" dirty="0"/>
              <a:t>We can not feel such satisfaction unless and until this activity does not represent our uniqueness or unique potential.</a:t>
            </a:r>
          </a:p>
          <a:p>
            <a:pPr>
              <a:defRPr/>
            </a:pPr>
            <a:r>
              <a:rPr lang="en-IN" sz="3600" b="1" dirty="0"/>
              <a:t>In fact, such satisfaction is a reflection of a feeling that our talents, strengths, weaknesses and vulnerabilities are completely absorbed while performing this activity.</a:t>
            </a:r>
          </a:p>
        </p:txBody>
      </p:sp>
    </p:spTree>
  </p:cSld>
  <p:clrMapOvr>
    <a:masterClrMapping/>
  </p:clrMapOvr>
  <p:transition spd="slow">
    <p:pull/>
    <p:sndAc>
      <p:stSnd>
        <p:snd r:embed="rId2" name="cashreg.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6000" dirty="0">
                <a:solidFill>
                  <a:srgbClr val="FFC000"/>
                </a:solidFill>
              </a:rPr>
              <a:t>EASY TO LEARN</a:t>
            </a:r>
          </a:p>
        </p:txBody>
      </p:sp>
      <p:sp>
        <p:nvSpPr>
          <p:cNvPr id="3" name="Content Placeholder 2"/>
          <p:cNvSpPr>
            <a:spLocks noGrp="1"/>
          </p:cNvSpPr>
          <p:nvPr>
            <p:ph idx="1"/>
          </p:nvPr>
        </p:nvSpPr>
        <p:spPr>
          <a:xfrm>
            <a:off x="403668" y="1524000"/>
            <a:ext cx="9144000" cy="5257800"/>
          </a:xfrm>
        </p:spPr>
        <p:txBody>
          <a:bodyPr>
            <a:normAutofit/>
          </a:bodyPr>
          <a:lstStyle/>
          <a:p>
            <a:pPr>
              <a:defRPr/>
            </a:pPr>
            <a:r>
              <a:rPr lang="en-IN" sz="4000" b="1" dirty="0"/>
              <a:t>We do not have to make an effort to learn this activity, but it comes to us effortlessly.</a:t>
            </a:r>
          </a:p>
          <a:p>
            <a:pPr>
              <a:defRPr/>
            </a:pPr>
            <a:r>
              <a:rPr lang="en-IN" sz="4000" b="1" dirty="0"/>
              <a:t>Many a times we learn this activity unknowingly.</a:t>
            </a:r>
          </a:p>
          <a:p>
            <a:pPr>
              <a:defRPr/>
            </a:pPr>
            <a:r>
              <a:rPr lang="en-IN" sz="4000" b="1" dirty="0"/>
              <a:t>While learning this activity, the clouds of confusion are cleared and our heart is filled with happiness. </a:t>
            </a:r>
          </a:p>
        </p:txBody>
      </p:sp>
    </p:spTree>
  </p:cSld>
  <p:clrMapOvr>
    <a:masterClrMapping/>
  </p:clrMapOvr>
  <p:transition spd="slow">
    <p:circle/>
    <p:sndAc>
      <p:stSnd>
        <p:snd r:embed="rId2" name="cashreg.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6000" dirty="0">
                <a:solidFill>
                  <a:srgbClr val="FFC000"/>
                </a:solidFill>
              </a:rPr>
              <a:t>MOMENTS OF FLOW</a:t>
            </a:r>
          </a:p>
        </p:txBody>
      </p:sp>
      <p:sp>
        <p:nvSpPr>
          <p:cNvPr id="3" name="Content Placeholder 2"/>
          <p:cNvSpPr>
            <a:spLocks noGrp="1"/>
          </p:cNvSpPr>
          <p:nvPr>
            <p:ph idx="1"/>
          </p:nvPr>
        </p:nvSpPr>
        <p:spPr>
          <a:xfrm>
            <a:off x="677334" y="1600200"/>
            <a:ext cx="9144000" cy="5257800"/>
          </a:xfrm>
        </p:spPr>
        <p:txBody>
          <a:bodyPr>
            <a:normAutofit lnSpcReduction="10000"/>
          </a:bodyPr>
          <a:lstStyle/>
          <a:p>
            <a:pPr>
              <a:defRPr/>
            </a:pPr>
            <a:r>
              <a:rPr lang="en-IN" sz="4400" b="1" dirty="0"/>
              <a:t>Many a times, while performing this activity we are not aware as to what we are doing?</a:t>
            </a:r>
          </a:p>
          <a:p>
            <a:pPr>
              <a:defRPr/>
            </a:pPr>
            <a:r>
              <a:rPr lang="en-IN" sz="4400" b="1" dirty="0"/>
              <a:t>Time and place becomes immaterial.</a:t>
            </a:r>
          </a:p>
          <a:p>
            <a:pPr>
              <a:defRPr/>
            </a:pPr>
            <a:r>
              <a:rPr lang="en-IN" sz="4400" b="1" dirty="0"/>
              <a:t>Once the activity is over, we are surprized by seeing the out come.</a:t>
            </a:r>
          </a:p>
        </p:txBody>
      </p:sp>
    </p:spTree>
  </p:cSld>
  <p:clrMapOvr>
    <a:masterClrMapping/>
  </p:clrMapOvr>
  <p:transition spd="slow">
    <p:dissolve/>
    <p:sndAc>
      <p:stSnd>
        <p:snd r:embed="rId2" name="cashreg.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6000" dirty="0">
                <a:solidFill>
                  <a:srgbClr val="FFC000"/>
                </a:solidFill>
              </a:rPr>
              <a:t>MOMENTS OF FLOW</a:t>
            </a:r>
            <a:endParaRPr lang="en-IN" sz="6000" dirty="0"/>
          </a:p>
        </p:txBody>
      </p:sp>
      <p:sp>
        <p:nvSpPr>
          <p:cNvPr id="3" name="Content Placeholder 2"/>
          <p:cNvSpPr>
            <a:spLocks noGrp="1"/>
          </p:cNvSpPr>
          <p:nvPr>
            <p:ph idx="1"/>
          </p:nvPr>
        </p:nvSpPr>
        <p:spPr>
          <a:xfrm>
            <a:off x="690034" y="1600200"/>
            <a:ext cx="9144000" cy="5257800"/>
          </a:xfrm>
        </p:spPr>
        <p:txBody>
          <a:bodyPr>
            <a:normAutofit lnSpcReduction="10000"/>
          </a:bodyPr>
          <a:lstStyle/>
          <a:p>
            <a:pPr>
              <a:defRPr/>
            </a:pPr>
            <a:r>
              <a:rPr lang="en-IN" sz="4000" b="1" dirty="0"/>
              <a:t>We feel and realize some one great is emerging in us.</a:t>
            </a:r>
          </a:p>
          <a:p>
            <a:pPr>
              <a:defRPr/>
            </a:pPr>
            <a:r>
              <a:rPr lang="en-IN" sz="4000" b="1" dirty="0"/>
              <a:t>Our capacity to work has surpassed the limits.</a:t>
            </a:r>
          </a:p>
          <a:p>
            <a:pPr>
              <a:defRPr/>
            </a:pPr>
            <a:r>
              <a:rPr lang="en-IN" sz="4000" b="1" dirty="0"/>
              <a:t>Something within us  is transformed.</a:t>
            </a:r>
          </a:p>
          <a:p>
            <a:pPr>
              <a:defRPr/>
            </a:pPr>
            <a:r>
              <a:rPr lang="en-IN" sz="4000" b="1" dirty="0"/>
              <a:t>A new realization of our “being” has taken place.</a:t>
            </a:r>
          </a:p>
        </p:txBody>
      </p:sp>
    </p:spTree>
  </p:cSld>
  <p:clrMapOvr>
    <a:masterClrMapping/>
  </p:clrMapOvr>
  <p:transition spd="slow">
    <p:circle/>
    <p:sndAc>
      <p:stSnd>
        <p:snd r:embed="rId2" name="cashreg.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990600"/>
            <a:ext cx="9144000" cy="4953000"/>
          </a:xfrm>
        </p:spPr>
        <p:txBody>
          <a:bodyPr/>
          <a:lstStyle/>
          <a:p>
            <a:pPr>
              <a:defRPr/>
            </a:pPr>
            <a:r>
              <a:rPr lang="en-IN" sz="4000" dirty="0"/>
              <a:t>Many of us feel afraid with such realization, if it has not met our immediate requirements.</a:t>
            </a:r>
            <a:br>
              <a:rPr lang="en-IN" sz="4000" dirty="0"/>
            </a:br>
            <a:r>
              <a:rPr lang="en-IN" sz="4000" dirty="0"/>
              <a:t/>
            </a:r>
            <a:br>
              <a:rPr lang="en-IN" sz="4000" dirty="0"/>
            </a:br>
            <a:r>
              <a:rPr lang="en-IN" dirty="0" smtClean="0">
                <a:solidFill>
                  <a:srgbClr val="FFC000"/>
                </a:solidFill>
              </a:rPr>
              <a:t>Then a different kind of negative motivation takes place. We begin to avoid. We try to ignore the activity. Hence, we stop giving our ‘best’.</a:t>
            </a:r>
            <a:r>
              <a:rPr lang="en-IN" dirty="0" smtClean="0"/>
              <a:t> </a:t>
            </a:r>
            <a:endParaRPr lang="en-IN" dirty="0"/>
          </a:p>
        </p:txBody>
      </p:sp>
    </p:spTree>
  </p:cSld>
  <p:clrMapOvr>
    <a:masterClrMapping/>
  </p:clrMapOvr>
  <p:transition spd="slow">
    <p:checker/>
    <p:sndAc>
      <p:stSnd>
        <p:snd r:embed="rId2" name="cashreg.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9144000" cy="5243512"/>
          </a:xfrm>
        </p:spPr>
        <p:txBody>
          <a:bodyPr/>
          <a:lstStyle/>
          <a:p>
            <a:pPr>
              <a:defRPr/>
            </a:pPr>
            <a:r>
              <a:rPr lang="en-IN" dirty="0" smtClean="0">
                <a:solidFill>
                  <a:srgbClr val="FFC000"/>
                </a:solidFill>
              </a:rPr>
              <a:t>Net result is, we move in different directions. We begin to avoid our natural feelings. Our emotional capacities. Our natural creativeness.</a:t>
            </a:r>
            <a:br>
              <a:rPr lang="en-IN" dirty="0" smtClean="0">
                <a:solidFill>
                  <a:srgbClr val="FFC000"/>
                </a:solidFill>
              </a:rPr>
            </a:br>
            <a:r>
              <a:rPr lang="en-IN" dirty="0" smtClean="0">
                <a:solidFill>
                  <a:srgbClr val="FFC000"/>
                </a:solidFill>
              </a:rPr>
              <a:t/>
            </a:r>
            <a:br>
              <a:rPr lang="en-IN" dirty="0" smtClean="0">
                <a:solidFill>
                  <a:srgbClr val="FFC000"/>
                </a:solidFill>
              </a:rPr>
            </a:br>
            <a:r>
              <a:rPr lang="en-IN" sz="3600" dirty="0">
                <a:solidFill>
                  <a:srgbClr val="FFFF00"/>
                </a:solidFill>
              </a:rPr>
              <a:t>(Most often this happens with the people who are brilliant in conceiving and planning and want to impress others rather than feeling ‘worth being’.)</a:t>
            </a:r>
            <a:endParaRPr lang="en-IN" sz="3200" dirty="0">
              <a:solidFill>
                <a:srgbClr val="FFFF00"/>
              </a:solidFill>
            </a:endParaRPr>
          </a:p>
        </p:txBody>
      </p:sp>
    </p:spTree>
  </p:cSld>
  <p:clrMapOvr>
    <a:masterClrMapping/>
  </p:clrMapOvr>
  <p:transition spd="slow">
    <p:push dir="u"/>
    <p:sndAc>
      <p:stSnd>
        <p:snd r:embed="rId2" name="cashreg.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152400"/>
            <a:ext cx="8229600" cy="1270000"/>
          </a:xfrm>
        </p:spPr>
        <p:txBody>
          <a:bodyPr/>
          <a:lstStyle/>
          <a:p>
            <a:pPr>
              <a:defRPr/>
            </a:pPr>
            <a:r>
              <a:rPr lang="en-IN" dirty="0" smtClean="0">
                <a:solidFill>
                  <a:srgbClr val="FFC000"/>
                </a:solidFill>
              </a:rPr>
              <a:t>ONLY WAY OUT</a:t>
            </a:r>
            <a:endParaRPr lang="en-IN" dirty="0">
              <a:solidFill>
                <a:srgbClr val="FFC000"/>
              </a:solidFill>
            </a:endParaRPr>
          </a:p>
        </p:txBody>
      </p:sp>
      <p:sp>
        <p:nvSpPr>
          <p:cNvPr id="4" name="Content Placeholder 3"/>
          <p:cNvSpPr>
            <a:spLocks noGrp="1"/>
          </p:cNvSpPr>
          <p:nvPr>
            <p:ph idx="1"/>
          </p:nvPr>
        </p:nvSpPr>
        <p:spPr>
          <a:xfrm>
            <a:off x="533400" y="1143000"/>
            <a:ext cx="9144000" cy="5575300"/>
          </a:xfrm>
        </p:spPr>
        <p:txBody>
          <a:bodyPr>
            <a:normAutofit/>
          </a:bodyPr>
          <a:lstStyle/>
          <a:p>
            <a:pPr>
              <a:defRPr/>
            </a:pPr>
            <a:r>
              <a:rPr lang="en-IN" sz="3600" b="1" dirty="0"/>
              <a:t>For controlling such negative motivation, there is only one way out.</a:t>
            </a:r>
          </a:p>
          <a:p>
            <a:pPr>
              <a:defRPr/>
            </a:pPr>
            <a:r>
              <a:rPr lang="en-IN" sz="3600" b="1" dirty="0"/>
              <a:t>You must know, accept and love your weaknesses and vulnerabilities.</a:t>
            </a:r>
          </a:p>
          <a:p>
            <a:pPr>
              <a:defRPr/>
            </a:pPr>
            <a:r>
              <a:rPr lang="en-IN" sz="3600" b="1" dirty="0"/>
              <a:t>Use your talents and strengths while getting support from the environment.</a:t>
            </a:r>
          </a:p>
          <a:p>
            <a:pPr>
              <a:defRPr/>
            </a:pPr>
            <a:r>
              <a:rPr lang="en-IN" sz="3600" b="1" dirty="0"/>
              <a:t>Else be ready for suffering from chronic diseases like heart, cancer  or bad luck.</a:t>
            </a:r>
          </a:p>
          <a:p>
            <a:pPr marL="0" indent="0">
              <a:buNone/>
              <a:defRPr/>
            </a:pPr>
            <a:r>
              <a:rPr lang="en-IN" b="1" dirty="0" smtClean="0">
                <a:solidFill>
                  <a:srgbClr val="FFFF00"/>
                </a:solidFill>
              </a:rPr>
              <a:t>(It will be easy if ‘will power’ is used by you.)</a:t>
            </a:r>
            <a:endParaRPr lang="en-IN" sz="4000" b="1" dirty="0">
              <a:solidFill>
                <a:srgbClr val="FFFF00"/>
              </a:solidFill>
            </a:endParaRPr>
          </a:p>
        </p:txBody>
      </p:sp>
    </p:spTree>
  </p:cSld>
  <p:clrMapOvr>
    <a:masterClrMapping/>
  </p:clrMapOvr>
  <p:transition spd="slow">
    <p:diamond/>
    <p:sndAc>
      <p:stSnd>
        <p:snd r:embed="rId2" name="cashreg.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1676400"/>
            <a:ext cx="9372600" cy="4648200"/>
          </a:xfrm>
        </p:spPr>
        <p:txBody>
          <a:bodyPr>
            <a:normAutofit/>
          </a:bodyPr>
          <a:lstStyle/>
          <a:p>
            <a:pPr>
              <a:defRPr/>
            </a:pPr>
            <a:r>
              <a:rPr lang="en-IN" sz="3600" dirty="0"/>
              <a:t>When we love our own selves, we give our ‘best’ that adds excellence to our performance. </a:t>
            </a:r>
            <a:r>
              <a:rPr lang="en-IN" sz="3600" dirty="0"/>
              <a:t>We don’t excel in both the cases either we try to adjust  or we don’t love our job.</a:t>
            </a:r>
            <a:br>
              <a:rPr lang="en-IN" sz="3600" dirty="0"/>
            </a:br>
            <a:r>
              <a:rPr lang="en-IN" sz="3600" dirty="0"/>
              <a:t/>
            </a:r>
            <a:br>
              <a:rPr lang="en-IN" sz="3600" dirty="0"/>
            </a:br>
            <a:endParaRPr lang="en-IN" sz="3600" dirty="0">
              <a:solidFill>
                <a:srgbClr val="FFFF00"/>
              </a:solidFill>
            </a:endParaRPr>
          </a:p>
        </p:txBody>
      </p:sp>
    </p:spTree>
  </p:cSld>
  <p:clrMapOvr>
    <a:masterClrMapping/>
  </p:clrMapOvr>
  <p:transition spd="slow">
    <p:blinds dir="vert"/>
    <p:sndAc>
      <p:stSnd>
        <p:snd r:embed="rId2" name="cashreg.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2362200"/>
            <a:ext cx="7162800" cy="1754326"/>
          </a:xfrm>
          <a:prstGeom prst="rect">
            <a:avLst/>
          </a:prstGeom>
        </p:spPr>
        <p:txBody>
          <a:bodyPr wrap="square">
            <a:spAutoFit/>
          </a:bodyPr>
          <a:lstStyle/>
          <a:p>
            <a:r>
              <a:rPr lang="en-IN" sz="7200" dirty="0" smtClean="0">
                <a:solidFill>
                  <a:srgbClr val="FFC000"/>
                </a:solidFill>
              </a:rPr>
              <a:t>THANK YOU</a:t>
            </a:r>
            <a:r>
              <a:rPr lang="en-IN" sz="4800" dirty="0" smtClean="0">
                <a:solidFill>
                  <a:srgbClr val="FFC000"/>
                </a:solidFill>
              </a:rPr>
              <a:t/>
            </a:r>
            <a:br>
              <a:rPr lang="en-IN" sz="4800" dirty="0" smtClean="0">
                <a:solidFill>
                  <a:srgbClr val="FFC000"/>
                </a:solidFill>
              </a:rPr>
            </a:br>
            <a:r>
              <a:rPr lang="en-IN" dirty="0" smtClean="0">
                <a:solidFill>
                  <a:srgbClr val="FFFF00"/>
                </a:solidFill>
              </a:rPr>
              <a:t>( In ‘Magic through Heart’ program we help you in identifying the activity and suggest to you ways on, “How to use it on your job?”) </a:t>
            </a:r>
            <a:endParaRPr lang="en-US" dirty="0"/>
          </a:p>
        </p:txBody>
      </p:sp>
    </p:spTree>
    <p:extLst>
      <p:ext uri="{BB962C8B-B14F-4D97-AF65-F5344CB8AC3E}">
        <p14:creationId xmlns:p14="http://schemas.microsoft.com/office/powerpoint/2010/main" val="1224929123"/>
      </p:ext>
    </p:extLst>
  </p:cSld>
  <p:clrMapOvr>
    <a:masterClrMapping/>
  </p:clrMapOvr>
  <p:transition spd="slow">
    <p:diamond/>
    <p:sndAc>
      <p:stSnd>
        <p:snd r:embed="rId2" name="cashreg.wav"/>
      </p:stSnd>
    </p:sndAc>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TM02900688[[fn=Facet]]</Template>
  <TotalTime>1245</TotalTime>
  <Words>721</Words>
  <Application>Microsoft Office PowerPoint</Application>
  <PresentationFormat>Widescreen</PresentationFormat>
  <Paragraphs>54</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Garamond</vt:lpstr>
      <vt:lpstr>Arial</vt:lpstr>
      <vt:lpstr>Wingdings</vt:lpstr>
      <vt:lpstr>Calibri</vt:lpstr>
      <vt:lpstr>Times New Roman</vt:lpstr>
      <vt:lpstr>Algerian</vt:lpstr>
      <vt:lpstr>Facet</vt:lpstr>
      <vt:lpstr> Right  Way  to D e s I r e </vt:lpstr>
      <vt:lpstr> Right  Way  to  D e s I r e </vt:lpstr>
      <vt:lpstr>Success is 99% failure.  ( We cannot get support unless we desire in a correct manner.)</vt:lpstr>
      <vt:lpstr>Failure is guaranteed but success is a matter of chance as it requires us to transform because:   Success is not opposite of FAILURE.  (For success we have to explore within.)</vt:lpstr>
      <vt:lpstr> Wish for success should not be borne out of thin air.   As a seed sprouts only after it has been planted in a fertile land. Likewise, ‘desire’ should  be felt by us once it has been recommended by our ‘unique potential.  (It should emerge from within.)  </vt:lpstr>
      <vt:lpstr>Thereafter, our heart sends the desire through electromagnetic waves to the  brain.  Our brain is competent enough to make  a decision which would then attract all the resources for the fulfilment of that desire.</vt:lpstr>
      <vt:lpstr>Our personality is a complete universe in itself. Which alone is responsible for both our happiness as well as sadness.   When our source of desire is our own personality then,  we not only get support for its fulfillment  through our talents and strengths but also we get support from our own  weakness and vulnerabilities.  (When desire gets support for its fulfillment. It is known as ‘outcome of Good Fortune’.)</vt:lpstr>
      <vt:lpstr>We are then, able to meet the challenges  of outside world effectively. (Mean while support from the unknown corners begins to mobilize.) </vt:lpstr>
      <vt:lpstr>We are ‘unique’ because we are a complete picture of specific talents, great strengths, weaknesses and, vulnerabilities. Therefore, before desiring we should ask honestly: 1. What are my specific talents? 2. What are my great strengths? 3. What are my weaknesses? And 4. What are my vulnerabilities? (In fact, these are our major resources for mobilizing the NATURE for giving us support.)</vt:lpstr>
      <vt:lpstr>You might find it difficult as a beginner to explore your ‘uniqueness’ and the ‘unique potential’. But the activity that represents it, is easily   recognizable . It will help you in understanding and realizing – How you are different from others and ‘UNIQUE’?</vt:lpstr>
      <vt:lpstr>Dog always tend to  play with the rat but does not kill it. The same rat is a sure kill as far as the cat is concerned. As soon as the cat sees the rat it pounces upon it and eats it up. Why? Hunting rat is an activity of the cat that, represents her ‘uniqueness’. The day cat fails in killing a rat,  her very survival will be difficult.  Likewise, all of us perform one or two activities better than 10,000 people around us. This very activity represents our ‘uniqueness’ and ‘unique potential’.</vt:lpstr>
      <vt:lpstr>This activity plays many  roles in our lives. Performing this activity is like a medicine when we are sick. It acts like a ‘guide’ when we are confused. Protects us like a God Father in difficult times. It is an ambassador of Good Fortune when we are to connect ourselves with out side world.</vt:lpstr>
      <vt:lpstr>If you want it is very easy to know which is your “activity” that represents your ‘uniqueness’ and ‘unique potential’.</vt:lpstr>
      <vt:lpstr>We are attracted to perform this activity, like: </vt:lpstr>
      <vt:lpstr>IT IS VERY SATISFYING</vt:lpstr>
      <vt:lpstr>IT IS VERY SATISFYING</vt:lpstr>
      <vt:lpstr>EASY TO LEARN</vt:lpstr>
      <vt:lpstr>MOMENTS OF FLOW</vt:lpstr>
      <vt:lpstr>MOMENTS OF FLOW</vt:lpstr>
      <vt:lpstr>Many of us feel afraid with such realization, if it has not met our immediate requirements.  Then a different kind of negative motivation takes place. We begin to avoid. We try to ignore the activity. Hence, we stop giving our ‘best’. </vt:lpstr>
      <vt:lpstr>Net result is, we move in different directions. We begin to avoid our natural feelings. Our emotional capacities. Our natural creativeness.  (Most often this happens with the people who are brilliant in conceiving and planning and want to impress others rather than feeling ‘worth being’.)</vt:lpstr>
      <vt:lpstr>ONLY WAY OUT</vt:lpstr>
      <vt:lpstr>When we love our own selves, we give our ‘best’ that adds excellence to our performance. We don’t excel in both the cases either we try to adjust  or we don’t love our job.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108</cp:revision>
  <dcterms:created xsi:type="dcterms:W3CDTF">1601-01-01T00:00:00Z</dcterms:created>
  <dcterms:modified xsi:type="dcterms:W3CDTF">2018-06-03T10:42:45Z</dcterms:modified>
</cp:coreProperties>
</file>